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334" r:id="rId11"/>
    <p:sldId id="333" r:id="rId12"/>
    <p:sldId id="268" r:id="rId13"/>
    <p:sldId id="301" r:id="rId14"/>
    <p:sldId id="279" r:id="rId15"/>
    <p:sldId id="307" r:id="rId16"/>
    <p:sldId id="280" r:id="rId17"/>
    <p:sldId id="331" r:id="rId18"/>
    <p:sldId id="308" r:id="rId19"/>
    <p:sldId id="288" r:id="rId20"/>
    <p:sldId id="310" r:id="rId21"/>
    <p:sldId id="289" r:id="rId22"/>
    <p:sldId id="332" r:id="rId23"/>
    <p:sldId id="309" r:id="rId24"/>
    <p:sldId id="335" r:id="rId25"/>
    <p:sldId id="336" r:id="rId26"/>
    <p:sldId id="330" r:id="rId27"/>
    <p:sldId id="320" r:id="rId28"/>
    <p:sldId id="337" r:id="rId29"/>
    <p:sldId id="296" r:id="rId30"/>
    <p:sldId id="297" r:id="rId31"/>
    <p:sldId id="298" r:id="rId32"/>
  </p:sldIdLst>
  <p:sldSz cx="9144000" cy="5143500" type="screen16x9"/>
  <p:notesSz cx="7023100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athan Lutton" initials="" lastIdx="2" clrIdx="0"/>
  <p:cmAuthor id="1" name="Amber Northern" initials="" lastIdx="6" clrIdx="1"/>
  <p:cmAuthor id="2" name="Victoria Sears" initials="" lastIdx="2" clrIdx="2"/>
  <p:cmAuthor id="3" name="Judy Wurtzel" initials="JW" lastIdx="7" clrIdx="3">
    <p:extLst/>
  </p:cmAuthor>
  <p:cmAuthor id="4" name="Judy Wurtzel" initials="JW [2]" lastIdx="1" clrIdx="4">
    <p:extLst/>
  </p:cmAuthor>
  <p:cmAuthor id="5" name="Judy Wurtzel" initials="JW [3]" lastIdx="3" clrIdx="5">
    <p:extLst/>
  </p:cmAuthor>
  <p:cmAuthor id="6" name="Judy Wurtzel" initials="JW [4]" lastIdx="1" clrIdx="6">
    <p:extLst/>
  </p:cmAuthor>
  <p:cmAuthor id="7" name="Judy Wurtzel" initials="JW [5]" lastIdx="1" clrIdx="7">
    <p:extLst/>
  </p:cmAuthor>
  <p:cmAuthor id="8" name="Judy Wurtzel" initials="JW [6]" lastIdx="3" clrIdx="8">
    <p:extLst/>
  </p:cmAuthor>
  <p:cmAuthor id="9" name="Judy Wurtzel" initials="JW [7]" lastIdx="2" clrIdx="9">
    <p:extLst/>
  </p:cmAuthor>
  <p:cmAuthor id="10" name="Judy Wurtzel" initials="JW [8]" lastIdx="1" clrIdx="10">
    <p:extLst/>
  </p:cmAuthor>
  <p:cmAuthor id="11" name="Judy Wurtzel" initials="JW [9]" lastIdx="1" clrIdx="11">
    <p:extLst/>
  </p:cmAuthor>
  <p:cmAuthor id="12" name="Judy Wurtzel" initials="JW [10]" lastIdx="2" clrIdx="12">
    <p:extLst/>
  </p:cmAuthor>
  <p:cmAuthor id="13" name="Sheila Schultz" initials="SS" lastIdx="14" clrIdx="1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89400" autoAdjust="0"/>
  </p:normalViewPr>
  <p:slideViewPr>
    <p:cSldViewPr snapToGrid="0">
      <p:cViewPr varScale="1">
        <p:scale>
          <a:sx n="128" d="100"/>
          <a:sy n="128" d="100"/>
        </p:scale>
        <p:origin x="-1080" y="-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CEB0450-CC7E-4C79-AF5D-9709883B820F}" type="datetimeFigureOut">
              <a:rPr lang="en-US" smtClean="0"/>
              <a:pPr/>
              <a:t>2/10/16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ABC3C7A-8B3C-4903-A7C9-7E97ED9ECC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14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210300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  <a:noFill/>
          <a:ln>
            <a:noFill/>
          </a:ln>
        </p:spPr>
        <p:txBody>
          <a:bodyPr lIns="93308" tIns="93308" rIns="93308" bIns="93308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696288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210300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7642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210300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1753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12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210300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 lang="en" sz="9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17815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36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210300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 lang="en" sz="9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53545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4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210300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633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72342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0408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210300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633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9007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98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210300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58126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210300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61799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210300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82733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210300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Shape 499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000961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210300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7437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210300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168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210300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1541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210300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3620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210300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2865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210300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4812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210300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414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599" cy="897599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599" cy="897599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5999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5999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399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499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7999" cy="953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7999" cy="3163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4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8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4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1999" cy="44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anorthern@edexcellence.net" TargetMode="External"/><Relationship Id="rId4" Type="http://schemas.openxmlformats.org/officeDocument/2006/relationships/hyperlink" Target="mailto:sschultz@humrro.org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356325" y="2599000"/>
            <a:ext cx="2202600" cy="710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356425" y="3460100"/>
            <a:ext cx="2202600" cy="710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ctrTitle"/>
          </p:nvPr>
        </p:nvSpPr>
        <p:spPr>
          <a:xfrm>
            <a:off x="390525" y="495475"/>
            <a:ext cx="8222100" cy="1495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dirty="0"/>
              <a:t>Evaluating the Content and Quality of Next Generation Assessments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subTitle" idx="1"/>
          </p:nvPr>
        </p:nvSpPr>
        <p:spPr>
          <a:xfrm>
            <a:off x="466725" y="2325625"/>
            <a:ext cx="8222100" cy="1940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  <a:p>
            <a:pPr marL="1828800" lvl="0" indent="457200" rtl="0">
              <a:spcBef>
                <a:spcPts val="0"/>
              </a:spcBef>
              <a:buNone/>
            </a:pPr>
            <a:r>
              <a:rPr lang="en" dirty="0"/>
              <a:t>Amber M. Northern	</a:t>
            </a:r>
          </a:p>
          <a:p>
            <a:pPr marL="1828800" lvl="0" indent="457200" rtl="0">
              <a:spcBef>
                <a:spcPts val="0"/>
              </a:spcBef>
              <a:buNone/>
            </a:pPr>
            <a:r>
              <a:rPr lang="en" dirty="0"/>
              <a:t>Senior VP for Research, Fordham Institute</a:t>
            </a:r>
          </a:p>
          <a:p>
            <a:pPr marL="2743200" lvl="0" indent="457200" rtl="0">
              <a:spcBef>
                <a:spcPts val="0"/>
              </a:spcBef>
              <a:buNone/>
            </a:pPr>
            <a:endParaRPr dirty="0"/>
          </a:p>
          <a:p>
            <a:pPr marL="1828800" lvl="0" indent="457200" rtl="0">
              <a:spcBef>
                <a:spcPts val="0"/>
              </a:spcBef>
              <a:buNone/>
            </a:pPr>
            <a:r>
              <a:rPr lang="en" dirty="0"/>
              <a:t>Sheila Schultz</a:t>
            </a:r>
          </a:p>
          <a:p>
            <a:pPr marL="1828800" lvl="0" indent="457200" rtl="0">
              <a:spcBef>
                <a:spcPts val="0"/>
              </a:spcBef>
              <a:buNone/>
            </a:pPr>
            <a:r>
              <a:rPr lang="en" dirty="0"/>
              <a:t>Manager, Educational Policy Impact Center, HumRRO 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062" y="3563360"/>
            <a:ext cx="2103124" cy="50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487" y="2606137"/>
            <a:ext cx="1974275" cy="6964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2781375" y="4270300"/>
            <a:ext cx="1974300" cy="38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February </a:t>
            </a:r>
            <a:r>
              <a:rPr lang="en" sz="1800" dirty="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2016</a:t>
            </a:r>
            <a:endParaRPr lang="en" sz="18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</a:t>
            </a:fld>
            <a:endParaRPr lang="en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Rating Labels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900" y="1919074"/>
            <a:ext cx="8222100" cy="2978045"/>
          </a:xfrm>
        </p:spPr>
        <p:txBody>
          <a:bodyPr/>
          <a:lstStyle/>
          <a:p>
            <a:pPr marL="152400" lvl="0">
              <a:spcAft>
                <a:spcPts val="1200"/>
              </a:spcAft>
            </a:pPr>
            <a:r>
              <a:rPr lang="en" dirty="0"/>
              <a:t>Each panel reviewed the ratings from the test forms, considered the results of the documentation review, and came to consensus on the criterion’s rating--assigning the programs a rating on each of the </a:t>
            </a:r>
            <a:r>
              <a:rPr lang="en" dirty="0" smtClean="0"/>
              <a:t>ELA/literacy </a:t>
            </a:r>
            <a:r>
              <a:rPr lang="en" dirty="0"/>
              <a:t>and mathematics criterion</a:t>
            </a:r>
            <a:r>
              <a:rPr lang="en" dirty="0" smtClean="0"/>
              <a:t>:</a:t>
            </a:r>
            <a:endParaRPr lang="en" dirty="0"/>
          </a:p>
          <a:p>
            <a:pPr marL="914400" lvl="1" indent="-228600">
              <a:spcAft>
                <a:spcPts val="600"/>
              </a:spcAft>
              <a:buFont typeface="Roboto"/>
              <a:buChar char="○"/>
            </a:pPr>
            <a:r>
              <a:rPr lang="en" sz="1600" b="1" dirty="0"/>
              <a:t>Excellent Match</a:t>
            </a:r>
          </a:p>
          <a:p>
            <a:pPr marL="914400" lvl="1" indent="-228600">
              <a:spcAft>
                <a:spcPts val="600"/>
              </a:spcAft>
              <a:buFont typeface="Roboto"/>
              <a:buChar char="○"/>
            </a:pPr>
            <a:r>
              <a:rPr lang="en" sz="1600" b="1" dirty="0"/>
              <a:t>Good Match</a:t>
            </a:r>
          </a:p>
          <a:p>
            <a:pPr marL="914400" lvl="1" indent="-228600">
              <a:spcAft>
                <a:spcPts val="600"/>
              </a:spcAft>
              <a:buFont typeface="Roboto"/>
              <a:buChar char="○"/>
            </a:pPr>
            <a:r>
              <a:rPr lang="en" sz="1600" b="1" dirty="0"/>
              <a:t>Limited/Uneven Match</a:t>
            </a:r>
          </a:p>
          <a:p>
            <a:pPr marL="914400" lvl="1" indent="-228600">
              <a:spcAft>
                <a:spcPts val="600"/>
              </a:spcAft>
              <a:buFont typeface="Roboto"/>
              <a:buChar char="○"/>
            </a:pPr>
            <a:r>
              <a:rPr lang="en" sz="1600" b="1" dirty="0"/>
              <a:t>Weak Match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81000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47877"/>
            <a:ext cx="9144000" cy="4695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11</a:t>
            </a:fld>
            <a:endParaRPr lang="en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41542" y="80437"/>
            <a:ext cx="8381999" cy="446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Grades 5/8 Ratings Tally by Subject and Program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481"/>
            <a:ext cx="9144000" cy="339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39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/>
        </p:nvSpPr>
        <p:spPr>
          <a:xfrm>
            <a:off x="25" y="1597025"/>
            <a:ext cx="9144000" cy="35465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dirty="0"/>
              <a:t>Overall Content and Depth Ratings for </a:t>
            </a:r>
            <a:r>
              <a:rPr lang="en" sz="3000" dirty="0" smtClean="0"/>
              <a:t>Grades 5 and 8 ELA/Literacy </a:t>
            </a:r>
            <a:r>
              <a:rPr lang="en" sz="3000" dirty="0"/>
              <a:t>and Mathematics</a:t>
            </a:r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 t="38518"/>
          <a:stretch/>
        </p:blipFill>
        <p:spPr>
          <a:xfrm>
            <a:off x="1081100" y="2104900"/>
            <a:ext cx="6981825" cy="25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 rotWithShape="1">
          <a:blip r:embed="rId4">
            <a:alphaModFix/>
          </a:blip>
          <a:srcRect t="69468" r="23023" b="19822"/>
          <a:stretch/>
        </p:blipFill>
        <p:spPr>
          <a:xfrm>
            <a:off x="1437737" y="4617200"/>
            <a:ext cx="6290424" cy="43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/>
          <p:nvPr/>
        </p:nvSpPr>
        <p:spPr>
          <a:xfrm>
            <a:off x="3827075" y="1804200"/>
            <a:ext cx="1106999" cy="43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ACT Aspire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4813225" y="1804200"/>
            <a:ext cx="1106999" cy="43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MCAS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5758375" y="1804200"/>
            <a:ext cx="1106999" cy="43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PARCC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6865375" y="1597025"/>
            <a:ext cx="1106999" cy="43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Smarter Balanced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12</a:t>
            </a:fld>
            <a:endParaRPr lang="en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Overall Content and Depth Ratings for High School ELA/Literacy and Mathematics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505250"/>
              </p:ext>
            </p:extLst>
          </p:nvPr>
        </p:nvGraphicFramePr>
        <p:xfrm>
          <a:off x="1885950" y="2150269"/>
          <a:ext cx="5372100" cy="2247900"/>
        </p:xfrm>
        <a:graphic>
          <a:graphicData uri="http://schemas.openxmlformats.org/drawingml/2006/table">
            <a:tbl>
              <a:tblPr firstRow="1" firstCol="1" bandRow="1"/>
              <a:tblGrid>
                <a:gridCol w="2947670"/>
                <a:gridCol w="605790"/>
                <a:gridCol w="606425"/>
                <a:gridCol w="605790"/>
                <a:gridCol w="606425"/>
              </a:tblGrid>
              <a:tr h="4191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0285" algn="ctr"/>
                          <a:tab pos="3187700" algn="l"/>
                        </a:tabLst>
                      </a:pPr>
                      <a:r>
                        <a:rPr lang="en-US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Criteria</a:t>
                      </a:r>
                      <a:endParaRPr lang="en-US" sz="11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ACT Aspire</a:t>
                      </a:r>
                      <a:endParaRPr lang="en-US" sz="11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MCAS</a:t>
                      </a:r>
                      <a:endParaRPr lang="en-US" sz="11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PARCC</a:t>
                      </a:r>
                      <a:endParaRPr lang="en-US" sz="11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SBAC</a:t>
                      </a:r>
                      <a:endParaRPr lang="en-US" sz="11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ELA/Literacy 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CONTENT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Arial Black"/>
                          <a:ea typeface="Times New Roman"/>
                          <a:cs typeface="Arial"/>
                        </a:rPr>
                        <a:t>W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BF8F00"/>
                          </a:solidFill>
                          <a:effectLst/>
                          <a:latin typeface="Arial Black"/>
                          <a:ea typeface="Times New Roman"/>
                          <a:cs typeface="Arial"/>
                        </a:rPr>
                        <a:t>L</a:t>
                      </a:r>
                      <a:endParaRPr lang="en-US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F1E"/>
                          </a:solidFill>
                          <a:effectLst/>
                          <a:latin typeface="Arial Black"/>
                          <a:ea typeface="Times New Roman"/>
                          <a:cs typeface="Arial"/>
                        </a:rPr>
                        <a:t>E</a:t>
                      </a:r>
                      <a:endParaRPr lang="en-US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7F1E"/>
                          </a:solidFill>
                          <a:effectLst/>
                          <a:latin typeface="Arial Black"/>
                          <a:ea typeface="Times New Roman"/>
                          <a:cs typeface="Arial"/>
                        </a:rPr>
                        <a:t>E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ELA/Literacy 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DEPTH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34CC3C"/>
                          </a:solidFill>
                          <a:effectLst/>
                          <a:latin typeface="Arial Black"/>
                          <a:ea typeface="Times New Roman"/>
                          <a:cs typeface="Arial"/>
                        </a:rPr>
                        <a:t>G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BF8F00"/>
                          </a:solidFill>
                          <a:effectLst/>
                          <a:latin typeface="Arial Black"/>
                          <a:ea typeface="Times New Roman"/>
                          <a:cs typeface="Arial"/>
                        </a:rPr>
                        <a:t>L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BF8F00"/>
                          </a:solidFill>
                          <a:effectLst/>
                          <a:latin typeface="Arial Black"/>
                          <a:ea typeface="Times New Roman"/>
                          <a:cs typeface="Arial"/>
                        </a:rPr>
                        <a:t>L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7F1E"/>
                          </a:solidFill>
                          <a:effectLst/>
                          <a:latin typeface="Arial Black"/>
                          <a:ea typeface="Times New Roman"/>
                          <a:cs typeface="Arial"/>
                        </a:rPr>
                        <a:t>E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Mathematics CONTENT</a:t>
                      </a:r>
                      <a:endParaRPr lang="en-US" sz="1400">
                        <a:solidFill>
                          <a:schemeClr val="bg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BF8F00"/>
                          </a:solidFill>
                          <a:effectLst/>
                          <a:latin typeface="Arial Black"/>
                          <a:ea typeface="Times New Roman"/>
                          <a:cs typeface="Arial"/>
                        </a:rPr>
                        <a:t>L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34CC3C"/>
                          </a:solidFill>
                          <a:effectLst/>
                          <a:latin typeface="Arial Black"/>
                          <a:ea typeface="Times New Roman"/>
                          <a:cs typeface="Arial"/>
                        </a:rPr>
                        <a:t>G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7F1E"/>
                          </a:solidFill>
                          <a:effectLst/>
                          <a:latin typeface="Arial Black"/>
                          <a:ea typeface="Times New Roman"/>
                          <a:cs typeface="Arial"/>
                        </a:rPr>
                        <a:t>E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7F1E"/>
                          </a:solidFill>
                          <a:effectLst/>
                          <a:latin typeface="Arial Black"/>
                          <a:ea typeface="Times New Roman"/>
                          <a:cs typeface="Arial"/>
                        </a:rPr>
                        <a:t>E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Mathematics DEPTH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34CC3C"/>
                          </a:solidFill>
                          <a:effectLst/>
                          <a:latin typeface="Arial Black"/>
                          <a:ea typeface="Times New Roman"/>
                          <a:cs typeface="Arial"/>
                        </a:rPr>
                        <a:t>G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BF8F00"/>
                          </a:solidFill>
                          <a:effectLst/>
                          <a:latin typeface="Arial Black"/>
                          <a:ea typeface="Times New Roman"/>
                          <a:cs typeface="Arial"/>
                        </a:rPr>
                        <a:t>L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34CC3C"/>
                          </a:solidFill>
                          <a:effectLst/>
                          <a:latin typeface="Arial Black"/>
                          <a:ea typeface="Times New Roman"/>
                          <a:cs typeface="Arial"/>
                        </a:rPr>
                        <a:t>G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F1E"/>
                          </a:solidFill>
                          <a:effectLst/>
                          <a:latin typeface="Arial Black"/>
                          <a:ea typeface="Times New Roman"/>
                          <a:cs typeface="Arial"/>
                        </a:rPr>
                        <a:t>E</a:t>
                      </a:r>
                      <a:endParaRPr lang="en-US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" y="4659133"/>
            <a:ext cx="839311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43757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/>
        </p:nvSpPr>
        <p:spPr>
          <a:xfrm>
            <a:off x="2213425" y="0"/>
            <a:ext cx="6930900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69400" y="694765"/>
            <a:ext cx="2077275" cy="265803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/>
            </a:r>
            <a:br>
              <a:rPr lang="en" dirty="0"/>
            </a:br>
            <a:endParaRPr lang="en" dirty="0"/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ELA/Literacy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Content 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Ratings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Summary: Grades 5/8</a:t>
            </a:r>
            <a:endParaRPr lang="en" dirty="0"/>
          </a:p>
        </p:txBody>
      </p:sp>
      <p:pic>
        <p:nvPicPr>
          <p:cNvPr id="315" name="Shape 315"/>
          <p:cNvPicPr preferRelativeResize="0"/>
          <p:nvPr/>
        </p:nvPicPr>
        <p:blipFill rotWithShape="1">
          <a:blip r:embed="rId3">
            <a:alphaModFix/>
          </a:blip>
          <a:srcRect t="5778" b="42581"/>
          <a:stretch/>
        </p:blipFill>
        <p:spPr>
          <a:xfrm>
            <a:off x="2301050" y="1372625"/>
            <a:ext cx="6677524" cy="2618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 rotWithShape="1">
          <a:blip r:embed="rId4">
            <a:alphaModFix/>
          </a:blip>
          <a:srcRect t="69468" r="23023" b="19822"/>
          <a:stretch/>
        </p:blipFill>
        <p:spPr>
          <a:xfrm>
            <a:off x="2629687" y="4166150"/>
            <a:ext cx="6290424" cy="43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Shape 317"/>
          <p:cNvSpPr/>
          <p:nvPr/>
        </p:nvSpPr>
        <p:spPr>
          <a:xfrm>
            <a:off x="6821725" y="1372625"/>
            <a:ext cx="2090099" cy="2186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 txBox="1"/>
          <p:nvPr/>
        </p:nvSpPr>
        <p:spPr>
          <a:xfrm>
            <a:off x="6708462" y="1217655"/>
            <a:ext cx="701699" cy="23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00" b="1">
                <a:latin typeface="Roboto"/>
                <a:ea typeface="Roboto"/>
                <a:cs typeface="Roboto"/>
                <a:sym typeface="Roboto"/>
              </a:rPr>
              <a:t>ACT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700" b="1">
                <a:latin typeface="Roboto"/>
                <a:ea typeface="Roboto"/>
                <a:cs typeface="Roboto"/>
                <a:sym typeface="Roboto"/>
              </a:rPr>
              <a:t>Aspire</a:t>
            </a:r>
          </a:p>
        </p:txBody>
      </p:sp>
      <p:sp>
        <p:nvSpPr>
          <p:cNvPr id="319" name="Shape 319"/>
          <p:cNvSpPr txBox="1"/>
          <p:nvPr/>
        </p:nvSpPr>
        <p:spPr>
          <a:xfrm>
            <a:off x="7215351" y="1290280"/>
            <a:ext cx="701699" cy="23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00" b="1">
                <a:latin typeface="Roboto"/>
                <a:ea typeface="Roboto"/>
                <a:cs typeface="Roboto"/>
                <a:sym typeface="Roboto"/>
              </a:rPr>
              <a:t>MCAS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7782547" y="1290280"/>
            <a:ext cx="701699" cy="23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00" b="1">
                <a:latin typeface="Roboto"/>
                <a:ea typeface="Roboto"/>
                <a:cs typeface="Roboto"/>
                <a:sym typeface="Roboto"/>
              </a:rPr>
              <a:t>PARCC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8276879" y="1217650"/>
            <a:ext cx="701699" cy="23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00" b="1">
                <a:latin typeface="Roboto"/>
                <a:ea typeface="Roboto"/>
                <a:cs typeface="Roboto"/>
                <a:sym typeface="Roboto"/>
              </a:rPr>
              <a:t>Smarter Balanced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2301051" y="1337780"/>
            <a:ext cx="701699" cy="23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 b="1">
                <a:latin typeface="Roboto"/>
                <a:ea typeface="Roboto"/>
                <a:cs typeface="Roboto"/>
                <a:sym typeface="Roboto"/>
              </a:rPr>
              <a:t>Criteria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14</a:t>
            </a:fld>
            <a:endParaRPr lang="en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ELA/Literacy Content Sub-Criteria by Program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232627"/>
              </p:ext>
            </p:extLst>
          </p:nvPr>
        </p:nvGraphicFramePr>
        <p:xfrm>
          <a:off x="1345519" y="425850"/>
          <a:ext cx="6127750" cy="401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Document" r:id="rId4" imgW="6134100" imgH="4000500" progId="Word.Document.12">
                  <p:embed/>
                </p:oleObj>
              </mc:Choice>
              <mc:Fallback>
                <p:oleObj name="Document" r:id="rId4" imgW="6134100" imgH="4000500" progId="Word.Document.12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5519" y="425850"/>
                        <a:ext cx="6127750" cy="401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56" y="4410848"/>
            <a:ext cx="839311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15</a:t>
            </a:fld>
            <a:endParaRPr lang="en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96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>
            <a:off x="105625" y="702425"/>
            <a:ext cx="2807999" cy="248901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/>
            </a:r>
            <a:br>
              <a:rPr lang="en" dirty="0"/>
            </a:br>
            <a:r>
              <a:rPr lang="en" dirty="0"/>
              <a:t>ELA/Literacy 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Depth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Ratings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Summary:</a:t>
            </a:r>
            <a:br>
              <a:rPr lang="en" dirty="0" smtClean="0"/>
            </a:br>
            <a:r>
              <a:rPr lang="en" dirty="0" smtClean="0"/>
              <a:t>Grades 5/8</a:t>
            </a:r>
            <a:endParaRPr lang="en" dirty="0"/>
          </a:p>
        </p:txBody>
      </p:sp>
      <p:sp>
        <p:nvSpPr>
          <p:cNvPr id="328" name="Shape 328"/>
          <p:cNvSpPr/>
          <p:nvPr/>
        </p:nvSpPr>
        <p:spPr>
          <a:xfrm>
            <a:off x="2213425" y="0"/>
            <a:ext cx="6930900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29" name="Shape 329"/>
          <p:cNvPicPr preferRelativeResize="0"/>
          <p:nvPr/>
        </p:nvPicPr>
        <p:blipFill rotWithShape="1">
          <a:blip r:embed="rId3">
            <a:alphaModFix/>
          </a:blip>
          <a:srcRect t="57598"/>
          <a:stretch/>
        </p:blipFill>
        <p:spPr>
          <a:xfrm>
            <a:off x="2314287" y="1679000"/>
            <a:ext cx="6740486" cy="2242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/>
          <p:cNvPicPr preferRelativeResize="0"/>
          <p:nvPr/>
        </p:nvPicPr>
        <p:blipFill rotWithShape="1">
          <a:blip r:embed="rId4">
            <a:alphaModFix/>
          </a:blip>
          <a:srcRect t="69468" r="23023" b="19822"/>
          <a:stretch/>
        </p:blipFill>
        <p:spPr>
          <a:xfrm>
            <a:off x="2629687" y="4006575"/>
            <a:ext cx="6290424" cy="43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Shape 331"/>
          <p:cNvSpPr txBox="1"/>
          <p:nvPr/>
        </p:nvSpPr>
        <p:spPr>
          <a:xfrm>
            <a:off x="6749187" y="1293855"/>
            <a:ext cx="701699" cy="23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00" b="1">
                <a:latin typeface="Roboto"/>
                <a:ea typeface="Roboto"/>
                <a:cs typeface="Roboto"/>
                <a:sym typeface="Roboto"/>
              </a:rPr>
              <a:t>ACT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700" b="1">
                <a:latin typeface="Roboto"/>
                <a:ea typeface="Roboto"/>
                <a:cs typeface="Roboto"/>
                <a:sym typeface="Roboto"/>
              </a:rPr>
              <a:t>Aspire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x="7251676" y="1366480"/>
            <a:ext cx="701699" cy="23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00" b="1">
                <a:latin typeface="Roboto"/>
                <a:ea typeface="Roboto"/>
                <a:cs typeface="Roboto"/>
                <a:sym typeface="Roboto"/>
              </a:rPr>
              <a:t>MCAS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7782547" y="1366480"/>
            <a:ext cx="701699" cy="23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00" b="1">
                <a:latin typeface="Roboto"/>
                <a:ea typeface="Roboto"/>
                <a:cs typeface="Roboto"/>
                <a:sym typeface="Roboto"/>
              </a:rPr>
              <a:t>PARCC</a:t>
            </a:r>
          </a:p>
        </p:txBody>
      </p:sp>
      <p:sp>
        <p:nvSpPr>
          <p:cNvPr id="334" name="Shape 334"/>
          <p:cNvSpPr txBox="1"/>
          <p:nvPr/>
        </p:nvSpPr>
        <p:spPr>
          <a:xfrm>
            <a:off x="8317629" y="1293850"/>
            <a:ext cx="701699" cy="23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00" b="1">
                <a:latin typeface="Roboto"/>
                <a:ea typeface="Roboto"/>
                <a:cs typeface="Roboto"/>
                <a:sym typeface="Roboto"/>
              </a:rPr>
              <a:t>Smarter Balanced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2351126" y="1366480"/>
            <a:ext cx="701699" cy="23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 b="1">
                <a:latin typeface="Roboto"/>
                <a:ea typeface="Roboto"/>
                <a:cs typeface="Roboto"/>
                <a:sym typeface="Roboto"/>
              </a:rPr>
              <a:t>Criteria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16</a:t>
            </a:fld>
            <a:endParaRPr lang="en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4695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Criterion B.9 - Distribution of Item Types in ELA/Literacy Tests (Grades 5 and 8)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17</a:t>
            </a:fld>
            <a:endParaRPr lang="en">
              <a:solidFill>
                <a:schemeClr val="lt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808079"/>
              </p:ext>
            </p:extLst>
          </p:nvPr>
        </p:nvGraphicFramePr>
        <p:xfrm>
          <a:off x="123979" y="453530"/>
          <a:ext cx="8878953" cy="3630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Image" r:id="rId3" imgW="29561760" imgH="12088800" progId="">
                  <p:embed/>
                </p:oleObj>
              </mc:Choice>
              <mc:Fallback>
                <p:oleObj name="Image" r:id="rId3" imgW="29561760" imgH="1208880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79" y="453530"/>
                        <a:ext cx="8878953" cy="36301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5593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ELA/Literacy Depth Sub-Criteria by Program</a:t>
            </a:r>
            <a:endParaRPr lang="en-US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439738"/>
            <a:ext cx="6124575" cy="373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" y="4249157"/>
            <a:ext cx="839311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18</a:t>
            </a:fld>
            <a:endParaRPr lang="en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58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/>
        </p:nvSpPr>
        <p:spPr>
          <a:xfrm>
            <a:off x="2091225" y="0"/>
            <a:ext cx="7052699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407" name="Shape 407"/>
          <p:cNvPicPr preferRelativeResize="0"/>
          <p:nvPr/>
        </p:nvPicPr>
        <p:blipFill rotWithShape="1">
          <a:blip r:embed="rId3">
            <a:alphaModFix/>
          </a:blip>
          <a:srcRect t="6562" b="50291"/>
          <a:stretch/>
        </p:blipFill>
        <p:spPr>
          <a:xfrm>
            <a:off x="2226225" y="913300"/>
            <a:ext cx="6812651" cy="1635774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46351" y="970450"/>
            <a:ext cx="1930368" cy="14734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Mathematics Content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Ratings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Summary;</a:t>
            </a:r>
            <a:br>
              <a:rPr lang="en" dirty="0" smtClean="0"/>
            </a:br>
            <a:r>
              <a:rPr lang="en" dirty="0" smtClean="0"/>
              <a:t>Grades 5/8</a:t>
            </a:r>
            <a:endParaRPr lang="en" dirty="0"/>
          </a:p>
        </p:txBody>
      </p:sp>
      <p:pic>
        <p:nvPicPr>
          <p:cNvPr id="409" name="Shape 409"/>
          <p:cNvPicPr preferRelativeResize="0"/>
          <p:nvPr/>
        </p:nvPicPr>
        <p:blipFill rotWithShape="1">
          <a:blip r:embed="rId4">
            <a:alphaModFix/>
          </a:blip>
          <a:srcRect t="69468" r="23023" b="19822"/>
          <a:stretch/>
        </p:blipFill>
        <p:spPr>
          <a:xfrm>
            <a:off x="2565950" y="2638650"/>
            <a:ext cx="6290424" cy="43155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Shape 410"/>
          <p:cNvSpPr/>
          <p:nvPr/>
        </p:nvSpPr>
        <p:spPr>
          <a:xfrm>
            <a:off x="6867075" y="970450"/>
            <a:ext cx="2061900" cy="20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1" name="Shape 411"/>
          <p:cNvSpPr txBox="1"/>
          <p:nvPr/>
        </p:nvSpPr>
        <p:spPr>
          <a:xfrm>
            <a:off x="6704237" y="837105"/>
            <a:ext cx="701699" cy="23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00" b="1">
                <a:latin typeface="Roboto"/>
                <a:ea typeface="Roboto"/>
                <a:cs typeface="Roboto"/>
                <a:sym typeface="Roboto"/>
              </a:rPr>
              <a:t>ACT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700" b="1">
                <a:latin typeface="Roboto"/>
                <a:ea typeface="Roboto"/>
                <a:cs typeface="Roboto"/>
                <a:sym typeface="Roboto"/>
              </a:rPr>
              <a:t>Aspire</a:t>
            </a:r>
          </a:p>
        </p:txBody>
      </p:sp>
      <p:sp>
        <p:nvSpPr>
          <p:cNvPr id="412" name="Shape 412"/>
          <p:cNvSpPr txBox="1"/>
          <p:nvPr/>
        </p:nvSpPr>
        <p:spPr>
          <a:xfrm>
            <a:off x="7247451" y="913305"/>
            <a:ext cx="701699" cy="23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00" b="1">
                <a:latin typeface="Roboto"/>
                <a:ea typeface="Roboto"/>
                <a:cs typeface="Roboto"/>
                <a:sym typeface="Roboto"/>
              </a:rPr>
              <a:t>MCAS</a:t>
            </a:r>
          </a:p>
        </p:txBody>
      </p:sp>
      <p:sp>
        <p:nvSpPr>
          <p:cNvPr id="413" name="Shape 413"/>
          <p:cNvSpPr txBox="1"/>
          <p:nvPr/>
        </p:nvSpPr>
        <p:spPr>
          <a:xfrm>
            <a:off x="7750997" y="913305"/>
            <a:ext cx="701699" cy="23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00" b="1">
                <a:latin typeface="Roboto"/>
                <a:ea typeface="Roboto"/>
                <a:cs typeface="Roboto"/>
                <a:sym typeface="Roboto"/>
              </a:rPr>
              <a:t>PARCC</a:t>
            </a:r>
          </a:p>
        </p:txBody>
      </p:sp>
      <p:sp>
        <p:nvSpPr>
          <p:cNvPr id="414" name="Shape 414"/>
          <p:cNvSpPr txBox="1"/>
          <p:nvPr/>
        </p:nvSpPr>
        <p:spPr>
          <a:xfrm>
            <a:off x="8337179" y="840675"/>
            <a:ext cx="701699" cy="23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00" b="1">
                <a:latin typeface="Roboto"/>
                <a:ea typeface="Roboto"/>
                <a:cs typeface="Roboto"/>
                <a:sym typeface="Roboto"/>
              </a:rPr>
              <a:t>Smarter Balanced</a:t>
            </a:r>
          </a:p>
        </p:txBody>
      </p:sp>
      <p:sp>
        <p:nvSpPr>
          <p:cNvPr id="415" name="Shape 415"/>
          <p:cNvSpPr txBox="1"/>
          <p:nvPr/>
        </p:nvSpPr>
        <p:spPr>
          <a:xfrm>
            <a:off x="2226226" y="913305"/>
            <a:ext cx="701699" cy="23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 b="1">
                <a:latin typeface="Roboto"/>
                <a:ea typeface="Roboto"/>
                <a:cs typeface="Roboto"/>
                <a:sym typeface="Roboto"/>
              </a:rPr>
              <a:t>Criteria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19</a:t>
            </a:fld>
            <a:endParaRPr lang="en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The Fordham Team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1721777" y="2215600"/>
            <a:ext cx="2307899" cy="1070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Victoria Sears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rgbClr val="5A595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5A595B"/>
                </a:solidFill>
                <a:latin typeface="Roboto"/>
                <a:ea typeface="Roboto"/>
                <a:cs typeface="Roboto"/>
                <a:sym typeface="Roboto"/>
              </a:rPr>
              <a:t>Research Manager,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5A595B"/>
                </a:solidFill>
                <a:latin typeface="Roboto"/>
                <a:ea typeface="Roboto"/>
                <a:cs typeface="Roboto"/>
                <a:sym typeface="Roboto"/>
              </a:rPr>
              <a:t>Thomas B. Fordham Institute</a:t>
            </a:r>
          </a:p>
        </p:txBody>
      </p:sp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100" y="1004469"/>
            <a:ext cx="1020299" cy="102029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1721771" y="1000675"/>
            <a:ext cx="2495399" cy="1070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b="1" dirty="0">
                <a:latin typeface="Roboto"/>
                <a:ea typeface="Roboto"/>
                <a:cs typeface="Roboto"/>
                <a:sym typeface="Roboto"/>
              </a:rPr>
              <a:t>Amber Northern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dirty="0">
                <a:solidFill>
                  <a:srgbClr val="5A595B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" sz="1200" dirty="0">
                <a:solidFill>
                  <a:srgbClr val="5A595B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 dirty="0">
                <a:solidFill>
                  <a:srgbClr val="5A595B"/>
                </a:solidFill>
                <a:latin typeface="Roboto"/>
                <a:ea typeface="Roboto"/>
                <a:cs typeface="Roboto"/>
                <a:sym typeface="Roboto"/>
              </a:rPr>
              <a:t>Senior VP for Research,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dirty="0">
                <a:solidFill>
                  <a:srgbClr val="5A595B"/>
                </a:solidFill>
                <a:latin typeface="Roboto"/>
                <a:ea typeface="Roboto"/>
                <a:cs typeface="Roboto"/>
                <a:sym typeface="Roboto"/>
              </a:rPr>
              <a:t>Thomas B. Fordham Institute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dirty="0">
              <a:solidFill>
                <a:srgbClr val="5A59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4">
            <a:alphaModFix/>
          </a:blip>
          <a:srcRect r="10466" b="39489"/>
          <a:stretch/>
        </p:blipFill>
        <p:spPr>
          <a:xfrm>
            <a:off x="5107902" y="2237406"/>
            <a:ext cx="1012799" cy="102689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 flipH="1">
            <a:off x="6254418" y="2237400"/>
            <a:ext cx="2495399" cy="1271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Morgan Polikoff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rgbClr val="5A595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5A595B"/>
                </a:solidFill>
                <a:latin typeface="Roboto"/>
                <a:ea typeface="Roboto"/>
                <a:cs typeface="Roboto"/>
                <a:sym typeface="Roboto"/>
              </a:rPr>
              <a:t>Assistant Professor at the University of Southern California and expert in alignment methods 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6254425" y="989025"/>
            <a:ext cx="2307899" cy="87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Nancy Doorey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</a:t>
            </a:r>
            <a:br>
              <a:rPr lang="en" sz="1200">
                <a:latin typeface="Roboto"/>
                <a:ea typeface="Roboto"/>
                <a:cs typeface="Roboto"/>
                <a:sym typeface="Roboto"/>
              </a:rPr>
            </a:br>
            <a:endParaRPr lang="en" sz="12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5A595B"/>
                </a:solidFill>
                <a:latin typeface="Roboto"/>
                <a:ea typeface="Roboto"/>
                <a:cs typeface="Roboto"/>
                <a:sym typeface="Roboto"/>
              </a:rPr>
              <a:t>Educational consultant with assessment-policy expertise</a:t>
            </a: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5">
            <a:alphaModFix/>
          </a:blip>
          <a:srcRect l="11916" t="15997" r="12083" b="8002"/>
          <a:stretch/>
        </p:blipFill>
        <p:spPr>
          <a:xfrm>
            <a:off x="5110752" y="1032335"/>
            <a:ext cx="1007100" cy="100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6">
            <a:alphaModFix/>
          </a:blip>
          <a:srcRect l="6274" t="4756" r="1312" b="17897"/>
          <a:stretch/>
        </p:blipFill>
        <p:spPr>
          <a:xfrm>
            <a:off x="642600" y="3454743"/>
            <a:ext cx="993899" cy="10491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1721775" y="3538375"/>
            <a:ext cx="2855099" cy="167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Charles Perfetti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rgbClr val="5A595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5A595B"/>
                </a:solidFill>
                <a:latin typeface="Roboto"/>
                <a:ea typeface="Roboto"/>
                <a:cs typeface="Roboto"/>
                <a:sym typeface="Roboto"/>
              </a:rPr>
              <a:t>ELA/Literacy Content Lead and Distinguished Professor of Psychology at the University of Pittsburgh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rgbClr val="5A59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8" name="Shape 88"/>
          <p:cNvPicPr preferRelativeResize="0"/>
          <p:nvPr/>
        </p:nvPicPr>
        <p:blipFill rotWithShape="1">
          <a:blip r:embed="rId7">
            <a:alphaModFix/>
          </a:blip>
          <a:srcRect l="7949" t="22727" r="16555" b="31818"/>
          <a:stretch/>
        </p:blipFill>
        <p:spPr>
          <a:xfrm>
            <a:off x="5089748" y="3482352"/>
            <a:ext cx="1049100" cy="9938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6265527" y="3482350"/>
            <a:ext cx="2473200" cy="1070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Roger Howe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1">
              <a:solidFill>
                <a:srgbClr val="5A595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5A595B"/>
                </a:solidFill>
                <a:latin typeface="Roboto"/>
                <a:ea typeface="Roboto"/>
                <a:cs typeface="Roboto"/>
                <a:sym typeface="Roboto"/>
              </a:rPr>
              <a:t>Math Content Lead and Professor of Mathematics at Yale University 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1700" y="2208146"/>
            <a:ext cx="1049099" cy="10632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2</a:t>
            </a:fld>
            <a:endParaRPr lang="en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Mathematics Content Sub-Criteria by Program</a:t>
            </a:r>
            <a:endParaRPr lang="en-US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" y="4263117"/>
            <a:ext cx="839311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927525"/>
            <a:ext cx="6127750" cy="274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20</a:t>
            </a:fld>
            <a:endParaRPr lang="en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38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/>
          <p:nvPr/>
        </p:nvSpPr>
        <p:spPr>
          <a:xfrm>
            <a:off x="2091225" y="0"/>
            <a:ext cx="7052699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421" name="Shape 421"/>
          <p:cNvPicPr preferRelativeResize="0"/>
          <p:nvPr/>
        </p:nvPicPr>
        <p:blipFill rotWithShape="1">
          <a:blip r:embed="rId3">
            <a:alphaModFix/>
          </a:blip>
          <a:srcRect t="49466"/>
          <a:stretch/>
        </p:blipFill>
        <p:spPr>
          <a:xfrm>
            <a:off x="2211250" y="1224649"/>
            <a:ext cx="6812651" cy="1915825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Shape 422"/>
          <p:cNvSpPr txBox="1">
            <a:spLocks noGrp="1"/>
          </p:cNvSpPr>
          <p:nvPr>
            <p:ph type="title"/>
          </p:nvPr>
        </p:nvSpPr>
        <p:spPr>
          <a:xfrm>
            <a:off x="63400" y="600635"/>
            <a:ext cx="1962198" cy="253983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Mathematics Depth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Ratings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Summary: Grades 5/8</a:t>
            </a:r>
            <a:endParaRPr lang="en" dirty="0"/>
          </a:p>
        </p:txBody>
      </p:sp>
      <p:pic>
        <p:nvPicPr>
          <p:cNvPr id="423" name="Shape 423"/>
          <p:cNvPicPr preferRelativeResize="0"/>
          <p:nvPr/>
        </p:nvPicPr>
        <p:blipFill rotWithShape="1">
          <a:blip r:embed="rId4">
            <a:alphaModFix/>
          </a:blip>
          <a:srcRect t="69468" r="23023" b="19822"/>
          <a:stretch/>
        </p:blipFill>
        <p:spPr>
          <a:xfrm>
            <a:off x="2547825" y="3140475"/>
            <a:ext cx="6290424" cy="43155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Shape 424"/>
          <p:cNvSpPr/>
          <p:nvPr/>
        </p:nvSpPr>
        <p:spPr>
          <a:xfrm>
            <a:off x="6867075" y="970450"/>
            <a:ext cx="2061900" cy="20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5" name="Shape 425"/>
          <p:cNvSpPr txBox="1"/>
          <p:nvPr/>
        </p:nvSpPr>
        <p:spPr>
          <a:xfrm>
            <a:off x="6704237" y="837105"/>
            <a:ext cx="701699" cy="23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00" b="1">
                <a:latin typeface="Roboto"/>
                <a:ea typeface="Roboto"/>
                <a:cs typeface="Roboto"/>
                <a:sym typeface="Roboto"/>
              </a:rPr>
              <a:t>ACT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700" b="1">
                <a:latin typeface="Roboto"/>
                <a:ea typeface="Roboto"/>
                <a:cs typeface="Roboto"/>
                <a:sym typeface="Roboto"/>
              </a:rPr>
              <a:t>Aspire</a:t>
            </a:r>
          </a:p>
        </p:txBody>
      </p:sp>
      <p:sp>
        <p:nvSpPr>
          <p:cNvPr id="426" name="Shape 426"/>
          <p:cNvSpPr txBox="1"/>
          <p:nvPr/>
        </p:nvSpPr>
        <p:spPr>
          <a:xfrm>
            <a:off x="7247451" y="913305"/>
            <a:ext cx="701699" cy="23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00" b="1">
                <a:latin typeface="Roboto"/>
                <a:ea typeface="Roboto"/>
                <a:cs typeface="Roboto"/>
                <a:sym typeface="Roboto"/>
              </a:rPr>
              <a:t>MCAS</a:t>
            </a:r>
          </a:p>
        </p:txBody>
      </p:sp>
      <p:sp>
        <p:nvSpPr>
          <p:cNvPr id="427" name="Shape 427"/>
          <p:cNvSpPr txBox="1"/>
          <p:nvPr/>
        </p:nvSpPr>
        <p:spPr>
          <a:xfrm>
            <a:off x="7750997" y="913305"/>
            <a:ext cx="701699" cy="23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00" b="1">
                <a:latin typeface="Roboto"/>
                <a:ea typeface="Roboto"/>
                <a:cs typeface="Roboto"/>
                <a:sym typeface="Roboto"/>
              </a:rPr>
              <a:t>PARCC</a:t>
            </a:r>
          </a:p>
        </p:txBody>
      </p:sp>
      <p:sp>
        <p:nvSpPr>
          <p:cNvPr id="428" name="Shape 428"/>
          <p:cNvSpPr txBox="1"/>
          <p:nvPr/>
        </p:nvSpPr>
        <p:spPr>
          <a:xfrm>
            <a:off x="8337179" y="840675"/>
            <a:ext cx="701699" cy="23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00" b="1">
                <a:latin typeface="Roboto"/>
                <a:ea typeface="Roboto"/>
                <a:cs typeface="Roboto"/>
                <a:sym typeface="Roboto"/>
              </a:rPr>
              <a:t>Smarter Balanced</a:t>
            </a:r>
          </a:p>
        </p:txBody>
      </p:sp>
      <p:sp>
        <p:nvSpPr>
          <p:cNvPr id="429" name="Shape 429"/>
          <p:cNvSpPr txBox="1"/>
          <p:nvPr/>
        </p:nvSpPr>
        <p:spPr>
          <a:xfrm>
            <a:off x="2211251" y="953205"/>
            <a:ext cx="701699" cy="23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 b="1">
                <a:latin typeface="Roboto"/>
                <a:ea typeface="Roboto"/>
                <a:cs typeface="Roboto"/>
                <a:sym typeface="Roboto"/>
              </a:rPr>
              <a:t>Criteria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21</a:t>
            </a:fld>
            <a:endParaRPr lang="en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Criterion C.9 - Distribution of Item Types in Mathematics Tests (Grades 5 and 8)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22</a:t>
            </a:fld>
            <a:endParaRPr lang="en">
              <a:solidFill>
                <a:schemeClr val="l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695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-23 C5 Distribution of Item Typ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4400"/>
            <a:ext cx="9144000" cy="38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60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Mathematics Depth Sub-Criteria by Program</a:t>
            </a:r>
            <a:endParaRPr lang="en-US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857250"/>
            <a:ext cx="6124575" cy="313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" y="4039757"/>
            <a:ext cx="839311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23</a:t>
            </a:fld>
            <a:endParaRPr lang="en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92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PARCC Program </a:t>
            </a:r>
            <a:r>
              <a:rPr lang="en" dirty="0"/>
              <a:t>Strengths and Areas for Improvement: Grades 5/8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24</a:t>
            </a:fld>
            <a:endParaRPr lang="en"/>
          </a:p>
        </p:txBody>
      </p:sp>
      <p:sp>
        <p:nvSpPr>
          <p:cNvPr id="6" name="Text Placeholder 4"/>
          <p:cNvSpPr>
            <a:spLocks noGrp="1"/>
          </p:cNvSpPr>
          <p:nvPr>
            <p:ph type="body" idx="1"/>
          </p:nvPr>
        </p:nvSpPr>
        <p:spPr>
          <a:xfrm>
            <a:off x="247650" y="1774613"/>
            <a:ext cx="4224149" cy="331461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Strengths ELA/Literacy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200" dirty="0" smtClean="0">
                <a:solidFill>
                  <a:srgbClr val="5A595B"/>
                </a:solidFill>
              </a:rPr>
              <a:t>Includes suitably complex texts 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200" dirty="0" smtClean="0">
                <a:solidFill>
                  <a:srgbClr val="5A595B"/>
                </a:solidFill>
              </a:rPr>
              <a:t>Requires </a:t>
            </a:r>
            <a:r>
              <a:rPr lang="en" sz="1200" dirty="0">
                <a:solidFill>
                  <a:srgbClr val="5A595B"/>
                </a:solidFill>
              </a:rPr>
              <a:t>a range of cognitive demand </a:t>
            </a:r>
            <a:endParaRPr lang="en" sz="1200" dirty="0" smtClean="0">
              <a:solidFill>
                <a:srgbClr val="5A595B"/>
              </a:solidFill>
            </a:endParaRP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200" dirty="0" smtClean="0">
                <a:solidFill>
                  <a:srgbClr val="5A595B"/>
                </a:solidFill>
              </a:rPr>
              <a:t>Demonstrates </a:t>
            </a:r>
            <a:r>
              <a:rPr lang="en" sz="1200" dirty="0">
                <a:solidFill>
                  <a:srgbClr val="5A595B"/>
                </a:solidFill>
              </a:rPr>
              <a:t>variety in item </a:t>
            </a:r>
            <a:r>
              <a:rPr lang="en" sz="1200" dirty="0" smtClean="0">
                <a:solidFill>
                  <a:srgbClr val="5A595B"/>
                </a:solidFill>
              </a:rPr>
              <a:t>types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200" dirty="0" smtClean="0">
                <a:solidFill>
                  <a:srgbClr val="5A595B"/>
                </a:solidFill>
              </a:rPr>
              <a:t>Requires </a:t>
            </a:r>
            <a:r>
              <a:rPr lang="en" sz="1200" dirty="0">
                <a:solidFill>
                  <a:srgbClr val="5A595B"/>
                </a:solidFill>
              </a:rPr>
              <a:t>close </a:t>
            </a:r>
            <a:r>
              <a:rPr lang="en" sz="1200" dirty="0" smtClean="0">
                <a:solidFill>
                  <a:srgbClr val="5A595B"/>
                </a:solidFill>
              </a:rPr>
              <a:t>reading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5A595B"/>
                </a:solidFill>
              </a:rPr>
              <a:t>A</a:t>
            </a:r>
            <a:r>
              <a:rPr lang="en" sz="1200" dirty="0" smtClean="0">
                <a:solidFill>
                  <a:srgbClr val="5A595B"/>
                </a:solidFill>
              </a:rPr>
              <a:t>ssesses </a:t>
            </a:r>
            <a:r>
              <a:rPr lang="en" sz="1200" dirty="0">
                <a:solidFill>
                  <a:srgbClr val="5A595B"/>
                </a:solidFill>
              </a:rPr>
              <a:t>writing to sources, research, and </a:t>
            </a:r>
            <a:r>
              <a:rPr lang="en" sz="1200" dirty="0" smtClean="0">
                <a:solidFill>
                  <a:srgbClr val="5A595B"/>
                </a:solidFill>
              </a:rPr>
              <a:t>inquiry 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200" dirty="0" smtClean="0">
                <a:solidFill>
                  <a:srgbClr val="5A595B"/>
                </a:solidFill>
              </a:rPr>
              <a:t>Emphasizes </a:t>
            </a:r>
            <a:r>
              <a:rPr lang="en" sz="1200" dirty="0">
                <a:solidFill>
                  <a:srgbClr val="5A595B"/>
                </a:solidFill>
              </a:rPr>
              <a:t>vocabulary and language </a:t>
            </a:r>
            <a:r>
              <a:rPr lang="en" sz="1200" dirty="0" smtClean="0">
                <a:solidFill>
                  <a:srgbClr val="5A595B"/>
                </a:solidFill>
              </a:rPr>
              <a:t>skills</a:t>
            </a:r>
            <a:br>
              <a:rPr lang="en" sz="1200" dirty="0" smtClean="0">
                <a:solidFill>
                  <a:srgbClr val="5A595B"/>
                </a:solidFill>
              </a:rPr>
            </a:br>
            <a:endParaRPr lang="en" sz="1200" dirty="0" smtClean="0">
              <a:solidFill>
                <a:srgbClr val="5A595B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Strengths Mathematics 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200" dirty="0" smtClean="0">
                <a:solidFill>
                  <a:srgbClr val="5A595B"/>
                </a:solidFill>
              </a:rPr>
              <a:t>Reasonably </a:t>
            </a:r>
            <a:r>
              <a:rPr lang="en" sz="1200" dirty="0">
                <a:solidFill>
                  <a:srgbClr val="5A595B"/>
                </a:solidFill>
              </a:rPr>
              <a:t>well aligned to the </a:t>
            </a:r>
            <a:r>
              <a:rPr lang="en" sz="1200" dirty="0" smtClean="0">
                <a:solidFill>
                  <a:srgbClr val="5A595B"/>
                </a:solidFill>
              </a:rPr>
              <a:t>priority content at each grade level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200" dirty="0" smtClean="0">
                <a:solidFill>
                  <a:srgbClr val="5A595B"/>
                </a:solidFill>
              </a:rPr>
              <a:t>Includes </a:t>
            </a:r>
            <a:r>
              <a:rPr lang="en" sz="1200" dirty="0">
                <a:solidFill>
                  <a:srgbClr val="5A595B"/>
                </a:solidFill>
              </a:rPr>
              <a:t>a distribution of cognitive demand that is similar to that of the </a:t>
            </a:r>
            <a:r>
              <a:rPr lang="en" sz="1200" dirty="0" smtClean="0">
                <a:solidFill>
                  <a:srgbClr val="5A595B"/>
                </a:solidFill>
              </a:rPr>
              <a:t>standards at grade 5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" sz="1200" dirty="0" smtClean="0">
              <a:solidFill>
                <a:srgbClr val="5A595B"/>
              </a:solidFill>
            </a:endParaRP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idx="2"/>
          </p:nvPr>
        </p:nvSpPr>
        <p:spPr>
          <a:xfrm>
            <a:off x="4694250" y="1899821"/>
            <a:ext cx="4173525" cy="308055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Areas for Improvement ELA/Literacy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200" dirty="0" smtClean="0">
                <a:solidFill>
                  <a:srgbClr val="5A595B"/>
                </a:solidFill>
              </a:rPr>
              <a:t>Use of more research tasks requiring students to use multiple sources 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200" dirty="0" smtClean="0">
                <a:solidFill>
                  <a:srgbClr val="5A595B"/>
                </a:solidFill>
              </a:rPr>
              <a:t>Developing the capacity to assess speaking and listening skills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" sz="1200" dirty="0" smtClean="0">
              <a:solidFill>
                <a:srgbClr val="5A595B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Areas for Improvement Mathematics</a:t>
            </a:r>
          </a:p>
          <a:p>
            <a:pPr marL="171450" lvl="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200" dirty="0" smtClean="0">
                <a:solidFill>
                  <a:srgbClr val="5A595B"/>
                </a:solidFill>
              </a:rPr>
              <a:t>Further focus on the prioritized content at grade 5</a:t>
            </a:r>
          </a:p>
          <a:p>
            <a:pPr marL="171450" lvl="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200" dirty="0" smtClean="0">
                <a:solidFill>
                  <a:srgbClr val="5A595B"/>
                </a:solidFill>
              </a:rPr>
              <a:t>Addition of more items at grade 8 that assess standards at DOK 1</a:t>
            </a:r>
          </a:p>
          <a:p>
            <a:pPr marL="171450" lvl="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200" dirty="0" smtClean="0">
                <a:solidFill>
                  <a:srgbClr val="5A595B"/>
                </a:solidFill>
              </a:rPr>
              <a:t>Increased attention to accuracy of the items—primarily editorial, but in some instances mathematical 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5A5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94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Smarter Balanced Program </a:t>
            </a:r>
            <a:r>
              <a:rPr lang="en" dirty="0"/>
              <a:t>Strengths and Areas for Improvement: Grades 5/8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25</a:t>
            </a:fld>
            <a:endParaRPr lang="en"/>
          </a:p>
        </p:txBody>
      </p:sp>
      <p:sp>
        <p:nvSpPr>
          <p:cNvPr id="9" name="Text Placeholder 4"/>
          <p:cNvSpPr>
            <a:spLocks noGrp="1"/>
          </p:cNvSpPr>
          <p:nvPr>
            <p:ph type="body" idx="1"/>
          </p:nvPr>
        </p:nvSpPr>
        <p:spPr>
          <a:xfrm>
            <a:off x="231967" y="1873188"/>
            <a:ext cx="4366666" cy="3080551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Strengths ELA/Literacy</a:t>
            </a:r>
            <a:endParaRPr lang="en-US" dirty="0"/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200" dirty="0" smtClean="0">
                <a:solidFill>
                  <a:srgbClr val="5A595B"/>
                </a:solidFill>
              </a:rPr>
              <a:t>Assesses </a:t>
            </a:r>
            <a:r>
              <a:rPr lang="en" sz="1200" dirty="0">
                <a:solidFill>
                  <a:srgbClr val="5A595B"/>
                </a:solidFill>
              </a:rPr>
              <a:t>the most important ELA/Literacy skills of the CCSS, using technology in ways that both mirror real-world uses and provide quality measurement of targeted </a:t>
            </a:r>
            <a:r>
              <a:rPr lang="en" sz="1200" dirty="0" smtClean="0">
                <a:solidFill>
                  <a:srgbClr val="5A595B"/>
                </a:solidFill>
              </a:rPr>
              <a:t>skills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200" dirty="0" smtClean="0">
                <a:solidFill>
                  <a:srgbClr val="5A595B"/>
                </a:solidFill>
              </a:rPr>
              <a:t>Strong in </a:t>
            </a:r>
            <a:r>
              <a:rPr lang="en" sz="1200" dirty="0">
                <a:solidFill>
                  <a:srgbClr val="5A595B"/>
                </a:solidFill>
              </a:rPr>
              <a:t>its assessment of </a:t>
            </a:r>
            <a:r>
              <a:rPr lang="en" sz="1200" dirty="0" smtClean="0">
                <a:solidFill>
                  <a:srgbClr val="5A595B"/>
                </a:solidFill>
              </a:rPr>
              <a:t>writing, research, </a:t>
            </a:r>
            <a:r>
              <a:rPr lang="en" sz="1200" dirty="0">
                <a:solidFill>
                  <a:srgbClr val="5A595B"/>
                </a:solidFill>
              </a:rPr>
              <a:t>and </a:t>
            </a:r>
            <a:r>
              <a:rPr lang="en" sz="1200" dirty="0" smtClean="0">
                <a:solidFill>
                  <a:srgbClr val="5A595B"/>
                </a:solidFill>
              </a:rPr>
              <a:t>inquiry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200" dirty="0" smtClean="0">
                <a:solidFill>
                  <a:srgbClr val="5A595B"/>
                </a:solidFill>
              </a:rPr>
              <a:t>Assesses </a:t>
            </a:r>
            <a:r>
              <a:rPr lang="en" sz="1200" dirty="0">
                <a:solidFill>
                  <a:srgbClr val="5A595B"/>
                </a:solidFill>
              </a:rPr>
              <a:t>listening with high quality items that require active </a:t>
            </a:r>
            <a:r>
              <a:rPr lang="en" sz="1200" dirty="0" smtClean="0">
                <a:solidFill>
                  <a:srgbClr val="5A595B"/>
                </a:solidFill>
              </a:rPr>
              <a:t>listening (unique among the four programs)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" sz="1200" dirty="0">
              <a:solidFill>
                <a:srgbClr val="5A595B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Strengths </a:t>
            </a:r>
            <a:r>
              <a:rPr lang="en-US" dirty="0" smtClean="0"/>
              <a:t>Mathematics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200" dirty="0" smtClean="0">
                <a:solidFill>
                  <a:srgbClr val="5A595B"/>
                </a:solidFill>
              </a:rPr>
              <a:t>Provides </a:t>
            </a:r>
            <a:r>
              <a:rPr lang="en" sz="1200" dirty="0">
                <a:solidFill>
                  <a:srgbClr val="5A595B"/>
                </a:solidFill>
              </a:rPr>
              <a:t>adequate focus on the major work of the </a:t>
            </a:r>
            <a:r>
              <a:rPr lang="en" sz="1200" dirty="0" smtClean="0">
                <a:solidFill>
                  <a:srgbClr val="5A595B"/>
                </a:solidFill>
              </a:rPr>
              <a:t>grade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idx="2"/>
          </p:nvPr>
        </p:nvSpPr>
        <p:spPr>
          <a:xfrm>
            <a:off x="4694250" y="1873188"/>
            <a:ext cx="3925967" cy="3080551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Areas for Improvement ELA/Literacy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200" dirty="0" smtClean="0">
                <a:solidFill>
                  <a:srgbClr val="5A595B"/>
                </a:solidFill>
              </a:rPr>
              <a:t>Improving its </a:t>
            </a:r>
            <a:r>
              <a:rPr lang="en" sz="1200" dirty="0">
                <a:solidFill>
                  <a:srgbClr val="5A595B"/>
                </a:solidFill>
              </a:rPr>
              <a:t>vocabulary </a:t>
            </a:r>
            <a:r>
              <a:rPr lang="en" sz="1200" dirty="0" smtClean="0">
                <a:solidFill>
                  <a:srgbClr val="5A595B"/>
                </a:solidFill>
              </a:rPr>
              <a:t>items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200" dirty="0" smtClean="0">
                <a:solidFill>
                  <a:srgbClr val="5A595B"/>
                </a:solidFill>
              </a:rPr>
              <a:t>Increasing </a:t>
            </a:r>
            <a:r>
              <a:rPr lang="en" sz="1200" dirty="0">
                <a:solidFill>
                  <a:srgbClr val="5A595B"/>
                </a:solidFill>
              </a:rPr>
              <a:t>the cognitive demand in grade 5 </a:t>
            </a:r>
            <a:r>
              <a:rPr lang="en" sz="1200" dirty="0" smtClean="0">
                <a:solidFill>
                  <a:srgbClr val="5A595B"/>
                </a:solidFill>
              </a:rPr>
              <a:t>items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200" dirty="0" smtClean="0">
                <a:solidFill>
                  <a:srgbClr val="5A595B"/>
                </a:solidFill>
              </a:rPr>
              <a:t>Developing </a:t>
            </a:r>
            <a:r>
              <a:rPr lang="en" sz="1200" dirty="0">
                <a:solidFill>
                  <a:srgbClr val="5A595B"/>
                </a:solidFill>
              </a:rPr>
              <a:t>the </a:t>
            </a:r>
            <a:r>
              <a:rPr lang="en" sz="1200" dirty="0" smtClean="0">
                <a:solidFill>
                  <a:srgbClr val="5A595B"/>
                </a:solidFill>
              </a:rPr>
              <a:t>capaciy </a:t>
            </a:r>
            <a:r>
              <a:rPr lang="en" sz="1200" dirty="0">
                <a:solidFill>
                  <a:srgbClr val="5A595B"/>
                </a:solidFill>
              </a:rPr>
              <a:t>to assess speaking </a:t>
            </a:r>
            <a:r>
              <a:rPr lang="en" sz="1200" dirty="0" smtClean="0">
                <a:solidFill>
                  <a:srgbClr val="5A595B"/>
                </a:solidFill>
              </a:rPr>
              <a:t>skills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" sz="1200" dirty="0" smtClean="0">
              <a:solidFill>
                <a:srgbClr val="5A595B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Areas </a:t>
            </a:r>
            <a:r>
              <a:rPr lang="en-US" dirty="0" smtClean="0"/>
              <a:t>for Improvement Mathematics</a:t>
            </a:r>
            <a:endParaRPr lang="en-US" dirty="0"/>
          </a:p>
          <a:p>
            <a:pPr marL="171450" lvl="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200" dirty="0" smtClean="0">
                <a:solidFill>
                  <a:srgbClr val="5A595B"/>
                </a:solidFill>
              </a:rPr>
              <a:t>Increased </a:t>
            </a:r>
            <a:r>
              <a:rPr lang="en" sz="1200" dirty="0">
                <a:solidFill>
                  <a:srgbClr val="5A595B"/>
                </a:solidFill>
              </a:rPr>
              <a:t>focus on the major work at grade 5 </a:t>
            </a:r>
          </a:p>
          <a:p>
            <a:pPr marL="171450" lvl="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200" dirty="0" smtClean="0">
                <a:solidFill>
                  <a:srgbClr val="5A595B"/>
                </a:solidFill>
              </a:rPr>
              <a:t>Increase the </a:t>
            </a:r>
            <a:r>
              <a:rPr lang="en" sz="1200" dirty="0">
                <a:solidFill>
                  <a:srgbClr val="5A595B"/>
                </a:solidFill>
              </a:rPr>
              <a:t>number of items on the grade 8 tests that assess standards at the lowest level of cognitive </a:t>
            </a:r>
            <a:r>
              <a:rPr lang="en" sz="1200" dirty="0" smtClean="0">
                <a:solidFill>
                  <a:srgbClr val="5A595B"/>
                </a:solidFill>
              </a:rPr>
              <a:t>demand</a:t>
            </a:r>
          </a:p>
          <a:p>
            <a:pPr marL="171450" lvl="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200" dirty="0" smtClean="0">
                <a:solidFill>
                  <a:srgbClr val="5A595B"/>
                </a:solidFill>
              </a:rPr>
              <a:t>Removal </a:t>
            </a:r>
            <a:r>
              <a:rPr lang="en" sz="1200" dirty="0">
                <a:solidFill>
                  <a:srgbClr val="5A595B"/>
                </a:solidFill>
              </a:rPr>
              <a:t>of serious mathematical and/or editorial flaws, found in approximately one item per </a:t>
            </a:r>
            <a:r>
              <a:rPr lang="en" sz="1200" dirty="0" smtClean="0">
                <a:solidFill>
                  <a:srgbClr val="5A595B"/>
                </a:solidFill>
              </a:rPr>
              <a:t>form</a:t>
            </a:r>
            <a:endParaRPr lang="en" sz="1200" dirty="0">
              <a:solidFill>
                <a:srgbClr val="5A595B"/>
              </a:solidFill>
            </a:endParaRP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9068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 Aspire Program Strengths and Areas for Improvement: HS ELA/Literacy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47650" y="1919075"/>
            <a:ext cx="4224149" cy="291031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Strengths</a:t>
            </a:r>
            <a:endParaRPr lang="en-US" dirty="0"/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Research items required students </a:t>
            </a:r>
            <a:r>
              <a:rPr lang="en-US" sz="1200" dirty="0"/>
              <a:t>to </a:t>
            </a:r>
            <a:r>
              <a:rPr lang="en-US" sz="1200" dirty="0" smtClean="0"/>
              <a:t>analyze, synthesize</a:t>
            </a:r>
            <a:r>
              <a:rPr lang="en-US" sz="1200" dirty="0"/>
              <a:t>, organize, and use </a:t>
            </a:r>
            <a:r>
              <a:rPr lang="en-US" sz="1200" dirty="0" smtClean="0"/>
              <a:t>information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Approximately </a:t>
            </a:r>
            <a:r>
              <a:rPr lang="en-US" sz="1200" dirty="0"/>
              <a:t>two-thirds of the texts were informational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Nearly all </a:t>
            </a:r>
            <a:r>
              <a:rPr lang="en-US" sz="1200" dirty="0" smtClean="0"/>
              <a:t>passages </a:t>
            </a:r>
            <a:r>
              <a:rPr lang="en-US" sz="1200" dirty="0"/>
              <a:t>were previously </a:t>
            </a:r>
            <a:r>
              <a:rPr lang="en-US" sz="1200" dirty="0" smtClean="0"/>
              <a:t>published/of publishable </a:t>
            </a:r>
            <a:r>
              <a:rPr lang="en-US" sz="1200" dirty="0"/>
              <a:t>quality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Majority of informational passages were expository 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Distribution of cognitive demand matched the </a:t>
            </a:r>
            <a:r>
              <a:rPr lang="en-US" sz="1200" dirty="0" smtClean="0"/>
              <a:t>cognitive </a:t>
            </a:r>
            <a:r>
              <a:rPr lang="en-US" sz="1200" dirty="0"/>
              <a:t>demand distribution </a:t>
            </a:r>
            <a:r>
              <a:rPr lang="en-US" sz="1200" dirty="0" smtClean="0"/>
              <a:t>of </a:t>
            </a:r>
            <a:r>
              <a:rPr lang="en-US" sz="1200" dirty="0"/>
              <a:t>the </a:t>
            </a:r>
            <a:r>
              <a:rPr lang="en-US" sz="1200" dirty="0" smtClean="0"/>
              <a:t>CCSS as </a:t>
            </a:r>
            <a:r>
              <a:rPr lang="en-US" sz="1200" dirty="0"/>
              <a:t>a </a:t>
            </a:r>
            <a:r>
              <a:rPr lang="en-US" sz="1200" dirty="0" smtClean="0"/>
              <a:t>whole </a:t>
            </a:r>
            <a:endParaRPr lang="en-US" sz="1200" dirty="0"/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Score points </a:t>
            </a:r>
            <a:r>
              <a:rPr lang="en-US" sz="1200" dirty="0"/>
              <a:t>associated with DOK levels </a:t>
            </a:r>
            <a:r>
              <a:rPr lang="en-US" sz="1200" dirty="0" smtClean="0"/>
              <a:t>3/4 </a:t>
            </a:r>
            <a:r>
              <a:rPr lang="en-US" sz="1200" dirty="0"/>
              <a:t>approximately matched the percentage of </a:t>
            </a:r>
            <a:r>
              <a:rPr lang="en-US" sz="1200" dirty="0" smtClean="0"/>
              <a:t>CCSS at </a:t>
            </a:r>
            <a:r>
              <a:rPr lang="en-US" sz="1200" dirty="0"/>
              <a:t>DOK levels </a:t>
            </a:r>
            <a:r>
              <a:rPr lang="en-US" sz="1200" dirty="0" smtClean="0"/>
              <a:t>3/4</a:t>
            </a:r>
            <a:endParaRPr lang="en-US" sz="1200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694250" y="1919075"/>
            <a:ext cx="4173525" cy="27102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Areas for Improvement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Many items did not require </a:t>
            </a:r>
            <a:r>
              <a:rPr lang="en-US" sz="1200" dirty="0"/>
              <a:t>close </a:t>
            </a:r>
            <a:r>
              <a:rPr lang="en-US" sz="1200" dirty="0" smtClean="0"/>
              <a:t>reading or analysis </a:t>
            </a:r>
            <a:r>
              <a:rPr lang="en-US" sz="1200" dirty="0"/>
              <a:t>of text. 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Most items did not focus on central ideas 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Most items were not aligned </a:t>
            </a:r>
            <a:r>
              <a:rPr lang="en-US" sz="1200" dirty="0"/>
              <a:t>to the </a:t>
            </a:r>
            <a:r>
              <a:rPr lang="en-US" sz="1200" dirty="0" smtClean="0"/>
              <a:t>specifics of the standards</a:t>
            </a:r>
            <a:endParaRPr lang="en-US" sz="1200" dirty="0"/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Most items </a:t>
            </a:r>
            <a:r>
              <a:rPr lang="en-US" sz="1200" dirty="0"/>
              <a:t>did not require students to support their answers </a:t>
            </a:r>
            <a:r>
              <a:rPr lang="en-US" sz="1200" dirty="0" smtClean="0"/>
              <a:t>with evidence </a:t>
            </a:r>
            <a:endParaRPr lang="en-US" sz="1200" dirty="0"/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Writing prompt did not require students to </a:t>
            </a:r>
            <a:r>
              <a:rPr lang="en-US" sz="1200" dirty="0" smtClean="0"/>
              <a:t>confront </a:t>
            </a:r>
            <a:r>
              <a:rPr lang="en-US" sz="1200" dirty="0"/>
              <a:t>text or other </a:t>
            </a:r>
            <a:r>
              <a:rPr lang="en-US" sz="1200" dirty="0" smtClean="0"/>
              <a:t>stimuli directly</a:t>
            </a:r>
            <a:endParaRPr lang="en-US" sz="1200" dirty="0"/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Few </a:t>
            </a:r>
            <a:r>
              <a:rPr lang="en-US" sz="1200" dirty="0"/>
              <a:t>tier 2 words were used to assess vocabulary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Only one expository </a:t>
            </a:r>
            <a:r>
              <a:rPr lang="en-US" sz="1200" dirty="0"/>
              <a:t>writing </a:t>
            </a:r>
            <a:r>
              <a:rPr lang="en-US" sz="1200" dirty="0" smtClean="0"/>
              <a:t>prompt was included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852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MCAS Program </a:t>
            </a:r>
            <a:r>
              <a:rPr lang="en-US" dirty="0"/>
              <a:t>Strengths and Areas for Improvement: HS </a:t>
            </a:r>
            <a:r>
              <a:rPr lang="en-US" dirty="0" smtClean="0"/>
              <a:t>Mathematics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76225" y="1938125"/>
            <a:ext cx="4224149" cy="27102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Strengths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Most </a:t>
            </a:r>
            <a:r>
              <a:rPr lang="en-US" sz="1200" dirty="0"/>
              <a:t>of the test measured content considered important and aligned to prerequisites for college and careers </a:t>
            </a:r>
            <a:endParaRPr lang="en-US" sz="1200" dirty="0" smtClean="0"/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Items were free </a:t>
            </a:r>
            <a:r>
              <a:rPr lang="en-US" sz="1200" dirty="0"/>
              <a:t>of technical and editorial </a:t>
            </a:r>
            <a:r>
              <a:rPr lang="en-US" sz="1200" dirty="0" smtClean="0"/>
              <a:t>issues</a:t>
            </a:r>
            <a:endParaRPr lang="en-US" sz="1200" dirty="0"/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Various </a:t>
            </a:r>
            <a:r>
              <a:rPr lang="en-US" sz="1200" dirty="0"/>
              <a:t>item types were represented and one of those types required students to generate a </a:t>
            </a:r>
            <a:r>
              <a:rPr lang="en-US" sz="1200" dirty="0" smtClean="0"/>
              <a:t>response</a:t>
            </a:r>
            <a:endParaRPr lang="en-US" sz="1200" dirty="0"/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694250" y="1919075"/>
            <a:ext cx="4173525" cy="27102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Areas for Improvement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Some </a:t>
            </a:r>
            <a:r>
              <a:rPr lang="en-US" sz="1200" dirty="0"/>
              <a:t>CCSS were assessed multiple times while others were not assessed at </a:t>
            </a:r>
            <a:r>
              <a:rPr lang="en-US" sz="1200" dirty="0" smtClean="0"/>
              <a:t>all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Form did not have recommended balance </a:t>
            </a:r>
            <a:r>
              <a:rPr lang="en-US" sz="1200" dirty="0"/>
              <a:t>of conceptual understanding, procedural </a:t>
            </a:r>
            <a:r>
              <a:rPr lang="en-US" sz="1200" dirty="0" smtClean="0"/>
              <a:t>skill /fluency /application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Low level of cognitive complexity required for conceptual understanding items</a:t>
            </a:r>
            <a:endParaRPr lang="en-US" sz="1200" dirty="0"/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There was too much coverage of the lower levels of cognitive </a:t>
            </a:r>
            <a:r>
              <a:rPr lang="en-US" sz="1200" dirty="0" smtClean="0">
                <a:solidFill>
                  <a:schemeClr val="tx2"/>
                </a:solidFill>
              </a:rPr>
              <a:t>demand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/>
              </a:solidFill>
            </a:endParaRP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27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42453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Accessibility 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900" y="1767840"/>
            <a:ext cx="8222100" cy="322410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300" dirty="0" smtClean="0"/>
              <a:t>MCAS</a:t>
            </a:r>
            <a:r>
              <a:rPr lang="en-US" sz="1300" dirty="0"/>
              <a:t>’ </a:t>
            </a:r>
            <a:r>
              <a:rPr lang="en-US" sz="1300" dirty="0" smtClean="0"/>
              <a:t>accommodations </a:t>
            </a:r>
            <a:r>
              <a:rPr lang="en-US" sz="1300" dirty="0"/>
              <a:t>and accessibility were limited and had not kept pace with advancements in the field. </a:t>
            </a:r>
            <a:endParaRPr lang="en-US" sz="13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300" dirty="0" smtClean="0"/>
              <a:t>ACT </a:t>
            </a:r>
            <a:r>
              <a:rPr lang="en-US" sz="1300" dirty="0"/>
              <a:t>Aspire, PARCC and Smarter Balanced all provide a range of reasonably well documented accessibility features and accommodations. </a:t>
            </a:r>
            <a:endParaRPr lang="en-US" sz="13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300" dirty="0"/>
              <a:t>Currently, ACT Aspire has the fewest number of accessibility features; for instance they have braille, American Sign Language and word-to-word </a:t>
            </a:r>
            <a:r>
              <a:rPr lang="en-US" sz="1300"/>
              <a:t>dictionaries </a:t>
            </a:r>
            <a:r>
              <a:rPr lang="en-US" sz="1300" smtClean="0"/>
              <a:t>in most </a:t>
            </a:r>
            <a:r>
              <a:rPr lang="en-US" sz="1300" dirty="0" smtClean="0"/>
              <a:t>languages </a:t>
            </a:r>
            <a:r>
              <a:rPr lang="en-US" sz="1300" dirty="0"/>
              <a:t>and recently incorporated highlighting and color overlay as a universal tool for their 2015-2016 online assessment. They do not yet have expandable passages. </a:t>
            </a:r>
            <a:endParaRPr lang="en-US" sz="13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300" dirty="0" smtClean="0"/>
              <a:t>Smarter </a:t>
            </a:r>
            <a:r>
              <a:rPr lang="en-US" sz="1300" dirty="0"/>
              <a:t>Balanced has the most forward-thinking features for an online test including pop-up glossaries, expandable passages, and streamline (simplified format).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28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72667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Recommendations</a:t>
            </a:r>
            <a:endParaRPr lang="en" dirty="0"/>
          </a:p>
        </p:txBody>
      </p:sp>
      <p:sp>
        <p:nvSpPr>
          <p:cNvPr id="490" name="Shape 49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5A595B"/>
              </a:buClr>
            </a:pPr>
            <a:r>
              <a:rPr lang="en" dirty="0" smtClean="0">
                <a:solidFill>
                  <a:srgbClr val="5A595B"/>
                </a:solidFill>
              </a:rPr>
              <a:t>Programs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95B"/>
              </a:buClr>
              <a:buAutoNum type="arabicPeriod"/>
            </a:pPr>
            <a:r>
              <a:rPr lang="en" dirty="0" smtClean="0">
                <a:solidFill>
                  <a:srgbClr val="5A595B"/>
                </a:solidFill>
              </a:rPr>
              <a:t>Ensure every </a:t>
            </a:r>
            <a:r>
              <a:rPr lang="en" dirty="0">
                <a:solidFill>
                  <a:srgbClr val="5A595B"/>
                </a:solidFill>
              </a:rPr>
              <a:t>item meets </a:t>
            </a:r>
            <a:r>
              <a:rPr lang="en" dirty="0" smtClean="0">
                <a:solidFill>
                  <a:srgbClr val="5A595B"/>
                </a:solidFill>
              </a:rPr>
              <a:t>highest </a:t>
            </a:r>
            <a:r>
              <a:rPr lang="en" dirty="0">
                <a:solidFill>
                  <a:srgbClr val="5A595B"/>
                </a:solidFill>
              </a:rPr>
              <a:t>standards for editorial accuracy and technical </a:t>
            </a:r>
            <a:r>
              <a:rPr lang="en" dirty="0" smtClean="0">
                <a:solidFill>
                  <a:srgbClr val="5A595B"/>
                </a:solidFill>
              </a:rPr>
              <a:t>quality </a:t>
            </a:r>
            <a:endParaRPr lang="en" dirty="0">
              <a:solidFill>
                <a:srgbClr val="5A595B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95B"/>
              </a:buClr>
              <a:buAutoNum type="arabicPeriod"/>
            </a:pPr>
            <a:r>
              <a:rPr lang="en" dirty="0">
                <a:solidFill>
                  <a:srgbClr val="5A595B"/>
                </a:solidFill>
              </a:rPr>
              <a:t>Use technology-enhanced items (TEI) strategically to improve test </a:t>
            </a:r>
            <a:r>
              <a:rPr lang="en" dirty="0" smtClean="0">
                <a:solidFill>
                  <a:srgbClr val="5A595B"/>
                </a:solidFill>
              </a:rPr>
              <a:t>quality/enhance </a:t>
            </a:r>
            <a:r>
              <a:rPr lang="en" dirty="0">
                <a:solidFill>
                  <a:srgbClr val="5A595B"/>
                </a:solidFill>
              </a:rPr>
              <a:t>student </a:t>
            </a:r>
            <a:r>
              <a:rPr lang="en" dirty="0" smtClean="0">
                <a:solidFill>
                  <a:srgbClr val="5A595B"/>
                </a:solidFill>
              </a:rPr>
              <a:t>effort</a:t>
            </a:r>
            <a:endParaRPr lang="en" dirty="0">
              <a:solidFill>
                <a:srgbClr val="5A595B"/>
              </a:solidFill>
            </a:endParaRPr>
          </a:p>
          <a:p>
            <a:pPr marL="457200" lvl="0" indent="-228600">
              <a:lnSpc>
                <a:spcPct val="100000"/>
              </a:lnSpc>
              <a:spcAft>
                <a:spcPts val="0"/>
              </a:spcAft>
              <a:buClr>
                <a:srgbClr val="5A595B"/>
              </a:buClr>
              <a:buAutoNum type="arabicPeriod"/>
            </a:pPr>
            <a:r>
              <a:rPr lang="en" dirty="0" smtClean="0">
                <a:solidFill>
                  <a:srgbClr val="5A595B"/>
                </a:solidFill>
              </a:rPr>
              <a:t>Prioritize set </a:t>
            </a:r>
            <a:r>
              <a:rPr lang="en" dirty="0">
                <a:solidFill>
                  <a:srgbClr val="5A595B"/>
                </a:solidFill>
              </a:rPr>
              <a:t>of </a:t>
            </a:r>
            <a:r>
              <a:rPr lang="en" dirty="0" smtClean="0">
                <a:solidFill>
                  <a:srgbClr val="5A595B"/>
                </a:solidFill>
              </a:rPr>
              <a:t>knowledge/skills at </a:t>
            </a:r>
            <a:r>
              <a:rPr lang="en" dirty="0">
                <a:solidFill>
                  <a:srgbClr val="5A595B"/>
                </a:solidFill>
              </a:rPr>
              <a:t>each grade </a:t>
            </a:r>
            <a:r>
              <a:rPr lang="en" dirty="0" smtClean="0">
                <a:solidFill>
                  <a:srgbClr val="5A595B"/>
                </a:solidFill>
              </a:rPr>
              <a:t>to serve </a:t>
            </a:r>
            <a:r>
              <a:rPr lang="en" dirty="0">
                <a:solidFill>
                  <a:srgbClr val="5A595B"/>
                </a:solidFill>
              </a:rPr>
              <a:t>as </a:t>
            </a:r>
            <a:r>
              <a:rPr lang="en" dirty="0" smtClean="0">
                <a:solidFill>
                  <a:srgbClr val="5A595B"/>
                </a:solidFill>
              </a:rPr>
              <a:t>focus </a:t>
            </a:r>
            <a:r>
              <a:rPr lang="en" dirty="0">
                <a:solidFill>
                  <a:srgbClr val="5A595B"/>
                </a:solidFill>
              </a:rPr>
              <a:t>of </a:t>
            </a:r>
            <a:r>
              <a:rPr lang="en" dirty="0" smtClean="0">
                <a:solidFill>
                  <a:srgbClr val="5A595B"/>
                </a:solidFill>
              </a:rPr>
              <a:t>instruction and build </a:t>
            </a:r>
            <a:r>
              <a:rPr lang="en" dirty="0">
                <a:solidFill>
                  <a:srgbClr val="5A595B"/>
                </a:solidFill>
              </a:rPr>
              <a:t>public </a:t>
            </a:r>
            <a:r>
              <a:rPr lang="en" dirty="0" smtClean="0">
                <a:solidFill>
                  <a:srgbClr val="5A595B"/>
                </a:solidFill>
              </a:rPr>
              <a:t>understanding/support</a:t>
            </a:r>
          </a:p>
          <a:p>
            <a:pPr marL="457200" lvl="0" indent="-228600">
              <a:lnSpc>
                <a:spcPct val="100000"/>
              </a:lnSpc>
              <a:spcAft>
                <a:spcPts val="600"/>
              </a:spcAft>
              <a:buClr>
                <a:srgbClr val="5A595B"/>
              </a:buClr>
              <a:buAutoNum type="arabicPeriod"/>
            </a:pPr>
            <a:r>
              <a:rPr lang="en" dirty="0" smtClean="0">
                <a:solidFill>
                  <a:srgbClr val="5A595B"/>
                </a:solidFill>
              </a:rPr>
              <a:t>Recognize value of CCSSO criteria</a:t>
            </a:r>
          </a:p>
          <a:p>
            <a:pPr lvl="0">
              <a:lnSpc>
                <a:spcPct val="100000"/>
              </a:lnSpc>
              <a:spcAft>
                <a:spcPts val="300"/>
              </a:spcAft>
              <a:buClr>
                <a:srgbClr val="5A595B"/>
              </a:buClr>
            </a:pPr>
            <a:r>
              <a:rPr lang="en" dirty="0" smtClean="0">
                <a:solidFill>
                  <a:srgbClr val="5A595B"/>
                </a:solidFill>
              </a:rPr>
              <a:t>Methodology</a:t>
            </a:r>
          </a:p>
          <a:p>
            <a:pPr marL="571500" lvl="0" indent="-342900">
              <a:lnSpc>
                <a:spcPct val="100000"/>
              </a:lnSpc>
              <a:spcAft>
                <a:spcPts val="0"/>
              </a:spcAft>
              <a:buClr>
                <a:srgbClr val="5A595B"/>
              </a:buClr>
              <a:buFont typeface="+mj-lt"/>
              <a:buAutoNum type="arabicPeriod" startAt="5"/>
            </a:pPr>
            <a:r>
              <a:rPr lang="en-US" dirty="0" smtClean="0">
                <a:solidFill>
                  <a:srgbClr val="5A595B"/>
                </a:solidFill>
              </a:rPr>
              <a:t>Include </a:t>
            </a:r>
            <a:r>
              <a:rPr lang="en-US" dirty="0">
                <a:solidFill>
                  <a:srgbClr val="5A595B"/>
                </a:solidFill>
              </a:rPr>
              <a:t>a list of detailed metadata requirements for each rating </a:t>
            </a:r>
          </a:p>
          <a:p>
            <a:pPr marL="571500" lvl="0" indent="-342900">
              <a:lnSpc>
                <a:spcPct val="100000"/>
              </a:lnSpc>
              <a:spcAft>
                <a:spcPts val="0"/>
              </a:spcAft>
              <a:buClr>
                <a:srgbClr val="5A595B"/>
              </a:buClr>
              <a:buFont typeface="+mj-lt"/>
              <a:buAutoNum type="arabicPeriod" startAt="5"/>
            </a:pPr>
            <a:r>
              <a:rPr lang="en-US" dirty="0">
                <a:solidFill>
                  <a:srgbClr val="5A595B"/>
                </a:solidFill>
              </a:rPr>
              <a:t>Refine DOK rating</a:t>
            </a:r>
          </a:p>
          <a:p>
            <a:pPr marL="571500" lvl="0" indent="-342900">
              <a:lnSpc>
                <a:spcPct val="100000"/>
              </a:lnSpc>
              <a:spcAft>
                <a:spcPts val="0"/>
              </a:spcAft>
              <a:buClr>
                <a:srgbClr val="5A595B"/>
              </a:buClr>
              <a:buFont typeface="+mj-lt"/>
              <a:buAutoNum type="arabicPeriod" startAt="5"/>
            </a:pPr>
            <a:r>
              <a:rPr lang="en-US" dirty="0">
                <a:solidFill>
                  <a:srgbClr val="5A595B"/>
                </a:solidFill>
              </a:rPr>
              <a:t>Improve measures of mathematical practices</a:t>
            </a:r>
          </a:p>
          <a:p>
            <a:pPr marL="228600" lvl="0">
              <a:lnSpc>
                <a:spcPct val="100000"/>
              </a:lnSpc>
              <a:buClr>
                <a:srgbClr val="5A595B"/>
              </a:buClr>
            </a:pPr>
            <a:endParaRPr lang="en" dirty="0">
              <a:solidFill>
                <a:srgbClr val="5A595B"/>
              </a:solidFill>
            </a:endParaRPr>
          </a:p>
          <a:p>
            <a:pPr marL="228600" lvl="0" rtl="0">
              <a:spcBef>
                <a:spcPts val="0"/>
              </a:spcBef>
              <a:buClr>
                <a:srgbClr val="5A595B"/>
              </a:buClr>
            </a:pPr>
            <a:endParaRPr lang="en" dirty="0">
              <a:solidFill>
                <a:srgbClr val="5A595B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29</a:t>
            </a:fld>
            <a:endParaRPr lang="en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HumRRO Team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497546" y="910225"/>
            <a:ext cx="2495399" cy="1070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b="1" dirty="0" smtClean="0">
                <a:latin typeface="Roboto"/>
                <a:ea typeface="Roboto"/>
                <a:cs typeface="Roboto"/>
                <a:sym typeface="Roboto"/>
              </a:rPr>
              <a:t>Sheila Schultz</a:t>
            </a:r>
            <a:endParaRPr lang="en" sz="1200" b="1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dirty="0">
                <a:solidFill>
                  <a:srgbClr val="5A595B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" sz="1200" dirty="0">
                <a:solidFill>
                  <a:srgbClr val="5A595B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 dirty="0" smtClean="0">
                <a:solidFill>
                  <a:srgbClr val="5A595B"/>
                </a:solidFill>
                <a:latin typeface="Roboto"/>
                <a:ea typeface="Roboto"/>
                <a:cs typeface="Roboto"/>
                <a:sym typeface="Roboto"/>
              </a:rPr>
              <a:t>Manager, Educational Policy Impact Center</a:t>
            </a:r>
            <a:endParaRPr lang="en" sz="1200" dirty="0">
              <a:solidFill>
                <a:srgbClr val="5A595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dirty="0" smtClean="0">
                <a:solidFill>
                  <a:srgbClr val="5A595B"/>
                </a:solidFill>
                <a:latin typeface="Roboto"/>
                <a:ea typeface="Roboto"/>
                <a:cs typeface="Roboto"/>
                <a:sym typeface="Roboto"/>
              </a:rPr>
              <a:t>HumRRO</a:t>
            </a:r>
            <a:endParaRPr lang="en" sz="1200" dirty="0">
              <a:solidFill>
                <a:srgbClr val="5A595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dirty="0">
              <a:solidFill>
                <a:srgbClr val="5A59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497546" y="2336624"/>
            <a:ext cx="2495399" cy="1070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b="1" dirty="0" smtClean="0">
                <a:latin typeface="Roboto"/>
                <a:ea typeface="Roboto"/>
                <a:cs typeface="Roboto"/>
                <a:sym typeface="Roboto"/>
              </a:rPr>
              <a:t>Hillary Michaels</a:t>
            </a:r>
            <a:endParaRPr lang="en" sz="1200" b="1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dirty="0">
                <a:solidFill>
                  <a:srgbClr val="5A595B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" sz="1200" dirty="0">
                <a:solidFill>
                  <a:srgbClr val="5A595B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 dirty="0" smtClean="0">
                <a:solidFill>
                  <a:srgbClr val="5A595B"/>
                </a:solidFill>
                <a:latin typeface="Roboto"/>
                <a:ea typeface="Roboto"/>
                <a:cs typeface="Roboto"/>
                <a:sym typeface="Roboto"/>
              </a:rPr>
              <a:t>Director, Education Research</a:t>
            </a:r>
            <a:endParaRPr lang="en" sz="1200" dirty="0">
              <a:solidFill>
                <a:srgbClr val="5A595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dirty="0" smtClean="0">
                <a:solidFill>
                  <a:srgbClr val="5A595B"/>
                </a:solidFill>
                <a:latin typeface="Roboto"/>
                <a:ea typeface="Roboto"/>
                <a:cs typeface="Roboto"/>
                <a:sym typeface="Roboto"/>
              </a:rPr>
              <a:t>HumRRO</a:t>
            </a:r>
            <a:endParaRPr lang="en" sz="1200" dirty="0">
              <a:solidFill>
                <a:srgbClr val="5A595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dirty="0">
              <a:solidFill>
                <a:srgbClr val="5A59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5019025" y="986424"/>
            <a:ext cx="2495399" cy="1070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b="1" dirty="0" smtClean="0">
                <a:latin typeface="Roboto"/>
                <a:ea typeface="Roboto"/>
                <a:cs typeface="Roboto"/>
                <a:sym typeface="Roboto"/>
              </a:rPr>
              <a:t>Rebecca (Becky) Norman Dvorak</a:t>
            </a:r>
            <a:endParaRPr lang="en" sz="1200" b="1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dirty="0">
                <a:solidFill>
                  <a:srgbClr val="5A595B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" sz="1200" dirty="0">
                <a:solidFill>
                  <a:srgbClr val="5A595B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 dirty="0" smtClean="0">
                <a:solidFill>
                  <a:srgbClr val="5A595B"/>
                </a:solidFill>
                <a:latin typeface="Roboto"/>
                <a:ea typeface="Roboto"/>
                <a:cs typeface="Roboto"/>
                <a:sym typeface="Roboto"/>
              </a:rPr>
              <a:t>Senior Scientist, Educational Policy Impact Center</a:t>
            </a:r>
            <a:endParaRPr lang="en" sz="1200" dirty="0">
              <a:solidFill>
                <a:srgbClr val="5A595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dirty="0" smtClean="0">
                <a:solidFill>
                  <a:srgbClr val="5A595B"/>
                </a:solidFill>
                <a:latin typeface="Roboto"/>
                <a:ea typeface="Roboto"/>
                <a:cs typeface="Roboto"/>
                <a:sym typeface="Roboto"/>
              </a:rPr>
              <a:t>HumRRO</a:t>
            </a:r>
            <a:endParaRPr lang="en" sz="1200" dirty="0">
              <a:solidFill>
                <a:srgbClr val="5A595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dirty="0">
              <a:solidFill>
                <a:srgbClr val="5A59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5019025" y="2403300"/>
            <a:ext cx="2495399" cy="1070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b="1" dirty="0" smtClean="0">
                <a:latin typeface="Roboto"/>
                <a:ea typeface="Roboto"/>
                <a:cs typeface="Roboto"/>
                <a:sym typeface="Roboto"/>
              </a:rPr>
              <a:t>Caroline (Carrie) Wiley</a:t>
            </a:r>
            <a:endParaRPr lang="en" sz="1200" b="1" dirty="0">
              <a:latin typeface="Roboto"/>
              <a:ea typeface="Roboto"/>
              <a:cs typeface="Roboto"/>
              <a:sym typeface="Roboto"/>
            </a:endParaRPr>
          </a:p>
          <a:p>
            <a:pPr lvl="0">
              <a:buSzPct val="25000"/>
            </a:pPr>
            <a:r>
              <a:rPr lang="en" sz="1200" dirty="0">
                <a:solidFill>
                  <a:srgbClr val="5A595B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" sz="1200" dirty="0">
                <a:solidFill>
                  <a:srgbClr val="5A595B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 dirty="0">
                <a:solidFill>
                  <a:srgbClr val="5A595B"/>
                </a:solidFill>
                <a:latin typeface="Roboto"/>
                <a:ea typeface="Roboto"/>
                <a:cs typeface="Roboto"/>
                <a:sym typeface="Roboto"/>
              </a:rPr>
              <a:t>Senior Scientist, </a:t>
            </a:r>
            <a:r>
              <a:rPr lang="en" sz="1200" dirty="0" smtClean="0">
                <a:solidFill>
                  <a:srgbClr val="5A595B"/>
                </a:solidFill>
                <a:latin typeface="Roboto"/>
                <a:ea typeface="Roboto"/>
                <a:cs typeface="Roboto"/>
                <a:sym typeface="Roboto"/>
              </a:rPr>
              <a:t>Educational </a:t>
            </a:r>
            <a:r>
              <a:rPr lang="en" sz="1200" dirty="0">
                <a:solidFill>
                  <a:srgbClr val="5A595B"/>
                </a:solidFill>
                <a:latin typeface="Roboto"/>
                <a:ea typeface="Roboto"/>
                <a:cs typeface="Roboto"/>
                <a:sym typeface="Roboto"/>
              </a:rPr>
              <a:t>Policy Impact Center</a:t>
            </a:r>
          </a:p>
          <a:p>
            <a:pPr lvl="0">
              <a:buSzPct val="25000"/>
            </a:pPr>
            <a:r>
              <a:rPr lang="en" sz="1200" dirty="0">
                <a:solidFill>
                  <a:srgbClr val="5A595B"/>
                </a:solidFill>
                <a:latin typeface="Roboto"/>
                <a:ea typeface="Roboto"/>
                <a:cs typeface="Roboto"/>
                <a:sym typeface="Roboto"/>
              </a:rPr>
              <a:t>HumRRO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dirty="0">
              <a:solidFill>
                <a:srgbClr val="5A59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3</a:t>
            </a:fld>
            <a:endParaRPr lang="en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>
            <a:spLocks noGrp="1"/>
          </p:cNvSpPr>
          <p:nvPr>
            <p:ph type="title"/>
          </p:nvPr>
        </p:nvSpPr>
        <p:spPr>
          <a:xfrm>
            <a:off x="287802" y="673450"/>
            <a:ext cx="2807999" cy="953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spcBef>
                <a:spcPts val="500"/>
              </a:spcBef>
              <a:spcAft>
                <a:spcPts val="50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Closing </a:t>
            </a:r>
          </a:p>
          <a:p>
            <a:pPr lvl="0" algn="l" rtl="0">
              <a:spcBef>
                <a:spcPts val="500"/>
              </a:spcBef>
              <a:spcAft>
                <a:spcPts val="50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Thoughts</a:t>
            </a:r>
          </a:p>
        </p:txBody>
      </p:sp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3809275" y="1068550"/>
            <a:ext cx="5135099" cy="374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lt2"/>
                </a:solidFill>
              </a:rPr>
              <a:t>Life--and tests--are full of tradeoffs: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lt2"/>
              </a:buClr>
              <a:buSzPct val="100000"/>
              <a:buChar char="-"/>
            </a:pPr>
            <a:r>
              <a:rPr lang="en" sz="1800" dirty="0">
                <a:solidFill>
                  <a:schemeClr val="lt2"/>
                </a:solidFill>
              </a:rPr>
              <a:t>Testing time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lt2"/>
              </a:buClr>
              <a:buSzPct val="100000"/>
              <a:buChar char="-"/>
            </a:pPr>
            <a:r>
              <a:rPr lang="en" sz="1800" dirty="0">
                <a:solidFill>
                  <a:schemeClr val="lt2"/>
                </a:solidFill>
              </a:rPr>
              <a:t>Cost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lt2"/>
              </a:buClr>
              <a:buSzPct val="100000"/>
              <a:buChar char="-"/>
            </a:pPr>
            <a:r>
              <a:rPr lang="en" sz="1800" dirty="0">
                <a:solidFill>
                  <a:schemeClr val="lt2"/>
                </a:solidFill>
              </a:rPr>
              <a:t>Autonomy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lt2"/>
              </a:buClr>
              <a:buSzPct val="100000"/>
              <a:buChar char="-"/>
            </a:pPr>
            <a:r>
              <a:rPr lang="en" sz="1800" dirty="0">
                <a:solidFill>
                  <a:schemeClr val="lt2"/>
                </a:solidFill>
              </a:rPr>
              <a:t>The unique factor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lt2"/>
              </a:buClr>
              <a:buSzPct val="100000"/>
              <a:buChar char="-"/>
            </a:pPr>
            <a:r>
              <a:rPr lang="en" sz="1800" dirty="0">
                <a:solidFill>
                  <a:schemeClr val="lt2"/>
                </a:solidFill>
              </a:rPr>
              <a:t>Comparability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30</a:t>
            </a:fld>
            <a:endParaRPr lang="en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>
            <a:spLocks noGrp="1"/>
          </p:cNvSpPr>
          <p:nvPr>
            <p:ph type="title"/>
          </p:nvPr>
        </p:nvSpPr>
        <p:spPr>
          <a:xfrm>
            <a:off x="831450" y="906300"/>
            <a:ext cx="7481100" cy="2352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Thank you for your time.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chemeClr val="lt2"/>
                </a:solidFill>
              </a:rPr>
              <a:t>Questions?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anorthern@edexcellence.net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sschultz@humrro.org</a:t>
            </a:r>
          </a:p>
          <a:p>
            <a:pPr lvl="0">
              <a:spcBef>
                <a:spcPts val="0"/>
              </a:spcBef>
              <a:buNone/>
            </a:pPr>
            <a:endParaRPr sz="1400">
              <a:solidFill>
                <a:schemeClr val="lt2"/>
              </a:solidFill>
            </a:endParaRPr>
          </a:p>
        </p:txBody>
      </p:sp>
      <p:sp>
        <p:nvSpPr>
          <p:cNvPr id="502" name="Shape 502"/>
          <p:cNvSpPr/>
          <p:nvPr/>
        </p:nvSpPr>
        <p:spPr>
          <a:xfrm>
            <a:off x="2165587" y="4168800"/>
            <a:ext cx="2532299" cy="710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3" name="Shape 503"/>
          <p:cNvSpPr/>
          <p:nvPr/>
        </p:nvSpPr>
        <p:spPr>
          <a:xfrm>
            <a:off x="4446112" y="4168800"/>
            <a:ext cx="2532299" cy="710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04" name="Shape 5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7562" y="4220625"/>
            <a:ext cx="2532245" cy="607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Shape 5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07100" y="4175937"/>
            <a:ext cx="1974275" cy="6964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31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3318700" y="0"/>
            <a:ext cx="5825399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7999" cy="953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en" dirty="0"/>
              <a:t>Project Partners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9625" y="427449"/>
            <a:ext cx="1664031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5150" y="1611787"/>
            <a:ext cx="2324100" cy="557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28937" y="1661687"/>
            <a:ext cx="1974275" cy="69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5461175" y="427450"/>
            <a:ext cx="3183900" cy="69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</a:rPr>
              <a:t>Developed and published the content alignment methodology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3628925" y="2417612"/>
            <a:ext cx="2621100" cy="69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</a:rPr>
              <a:t>Implemented methodology       (grades 5 &amp; 8)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6284950" y="2302912"/>
            <a:ext cx="2582699" cy="69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</a:rPr>
              <a:t>Implemented methodology </a:t>
            </a:r>
            <a:br>
              <a:rPr lang="en">
                <a:solidFill>
                  <a:srgbClr val="666666"/>
                </a:solidFill>
              </a:rPr>
            </a:br>
            <a:r>
              <a:rPr lang="en">
                <a:solidFill>
                  <a:srgbClr val="666666"/>
                </a:solidFill>
              </a:rPr>
              <a:t>(high school)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3685175" y="4212312"/>
            <a:ext cx="1861799" cy="69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</a:rPr>
              <a:t>Conducted reviewer training (TBFI)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6454050" y="4153325"/>
            <a:ext cx="1861799" cy="69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</a:rPr>
              <a:t>Funders supporting the study</a:t>
            </a: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6">
            <a:alphaModFix/>
          </a:blip>
          <a:srcRect t="24809" b="27553"/>
          <a:stretch/>
        </p:blipFill>
        <p:spPr>
          <a:xfrm>
            <a:off x="3685175" y="3487238"/>
            <a:ext cx="1332424" cy="63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14250" y="3487250"/>
            <a:ext cx="2324099" cy="507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Shape 124"/>
          <p:cNvCxnSpPr/>
          <p:nvPr/>
        </p:nvCxnSpPr>
        <p:spPr>
          <a:xfrm>
            <a:off x="3629625" y="1303450"/>
            <a:ext cx="5004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4</a:t>
            </a:fld>
            <a:endParaRPr lang="en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Study Overview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595B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5A595B"/>
                </a:solidFill>
              </a:rPr>
              <a:t>This study evaluates the content, quality, and </a:t>
            </a:r>
            <a:r>
              <a:rPr lang="en" sz="1600" dirty="0" smtClean="0">
                <a:solidFill>
                  <a:srgbClr val="5A595B"/>
                </a:solidFill>
              </a:rPr>
              <a:t>accessibility </a:t>
            </a:r>
            <a:r>
              <a:rPr lang="en" sz="1600" dirty="0">
                <a:solidFill>
                  <a:srgbClr val="5A595B"/>
                </a:solidFill>
              </a:rPr>
              <a:t>of assessments for grades </a:t>
            </a:r>
            <a:r>
              <a:rPr lang="en" sz="1600" dirty="0" smtClean="0">
                <a:solidFill>
                  <a:srgbClr val="5A595B"/>
                </a:solidFill>
              </a:rPr>
              <a:t>5, 8, and high school for </a:t>
            </a:r>
            <a:r>
              <a:rPr lang="en" sz="1600" dirty="0">
                <a:solidFill>
                  <a:srgbClr val="5A595B"/>
                </a:solidFill>
              </a:rPr>
              <a:t>both mathematics and English language arts (ELA/Literacy)</a:t>
            </a:r>
          </a:p>
          <a:p>
            <a:pPr lvl="0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None/>
            </a:pPr>
            <a:endParaRPr lang="en-US" sz="1600" dirty="0" smtClean="0">
              <a:solidFill>
                <a:srgbClr val="5A595B"/>
              </a:solidFill>
            </a:endParaRPr>
          </a:p>
          <a:p>
            <a:pPr marL="457200" lvl="0" indent="-31750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5A595B"/>
              </a:buClr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5A595B"/>
                </a:solidFill>
              </a:rPr>
              <a:t>Evaluation criteria drawn from the content-specific portions of the Council of Chief State School Officers’ (CCSSO’s) “Criteria for Procuring and Evaluating High Quality Assessments” </a:t>
            </a:r>
          </a:p>
          <a:p>
            <a:pPr lvl="0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None/>
            </a:pPr>
            <a:endParaRPr sz="1600" dirty="0" smtClean="0">
              <a:solidFill>
                <a:srgbClr val="5A595B"/>
              </a:solidFill>
            </a:endParaRPr>
          </a:p>
          <a:p>
            <a:pPr marL="457200" lvl="0" indent="-317500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5A595B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600" dirty="0" smtClean="0">
                <a:solidFill>
                  <a:srgbClr val="5A595B"/>
                </a:solidFill>
              </a:rPr>
              <a:t>Aims </a:t>
            </a:r>
            <a:r>
              <a:rPr lang="en" sz="1600" dirty="0">
                <a:solidFill>
                  <a:srgbClr val="5A595B"/>
                </a:solidFill>
              </a:rPr>
              <a:t>to inform educators, parents, policymakers and other state and local officials of the strengths and weaknesses of several new next-generation assessments on the market </a:t>
            </a:r>
            <a:r>
              <a:rPr lang="en" sz="1600" dirty="0">
                <a:solidFill>
                  <a:srgbClr val="000000"/>
                </a:solidFill>
              </a:rPr>
              <a:t>(</a:t>
            </a:r>
            <a:r>
              <a:rPr lang="en" sz="1600" b="1" dirty="0">
                <a:solidFill>
                  <a:srgbClr val="000000"/>
                </a:solidFill>
              </a:rPr>
              <a:t>ACT Aspire, PARCC, Smarter Balanced</a:t>
            </a:r>
            <a:r>
              <a:rPr lang="en" sz="1600" dirty="0">
                <a:solidFill>
                  <a:srgbClr val="000000"/>
                </a:solidFill>
              </a:rPr>
              <a:t>)</a:t>
            </a:r>
            <a:r>
              <a:rPr lang="en" sz="1600" dirty="0">
                <a:solidFill>
                  <a:srgbClr val="5A595B"/>
                </a:solidFill>
              </a:rPr>
              <a:t>—as well as how a respected state test </a:t>
            </a:r>
            <a:r>
              <a:rPr lang="en" sz="1600" dirty="0">
                <a:solidFill>
                  <a:srgbClr val="000000"/>
                </a:solidFill>
              </a:rPr>
              <a:t>(</a:t>
            </a:r>
            <a:r>
              <a:rPr lang="en" sz="1600" b="1" dirty="0">
                <a:solidFill>
                  <a:srgbClr val="000000"/>
                </a:solidFill>
              </a:rPr>
              <a:t>MCAS</a:t>
            </a:r>
            <a:r>
              <a:rPr lang="en" sz="1600" dirty="0">
                <a:solidFill>
                  <a:srgbClr val="000000"/>
                </a:solidFill>
              </a:rPr>
              <a:t>)</a:t>
            </a:r>
            <a:r>
              <a:rPr lang="en" sz="1600" dirty="0">
                <a:solidFill>
                  <a:srgbClr val="5A595B"/>
                </a:solidFill>
              </a:rPr>
              <a:t> stacks up</a:t>
            </a:r>
          </a:p>
          <a:p>
            <a:pPr lvl="0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None/>
            </a:pPr>
            <a:endParaRPr sz="1400" dirty="0">
              <a:solidFill>
                <a:srgbClr val="5A595B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5</a:t>
            </a:fld>
            <a:endParaRPr lang="en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71900" y="76920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Study Components 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A299"/>
              </a:buClr>
              <a:buSzPct val="25000"/>
              <a:buFont typeface="Arial"/>
              <a:buNone/>
            </a:pPr>
            <a:r>
              <a:rPr lang="en" sz="1400" b="1" dirty="0">
                <a:solidFill>
                  <a:srgbClr val="5A595B"/>
                </a:solidFill>
              </a:rPr>
              <a:t>Phase 1</a:t>
            </a:r>
          </a:p>
          <a:p>
            <a:pPr marL="182880" lvl="0" indent="-14224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A299"/>
              </a:buClr>
              <a:buSzPct val="100000"/>
              <a:buFont typeface="Roboto"/>
              <a:buChar char="•"/>
            </a:pPr>
            <a:r>
              <a:rPr lang="en" sz="1400" dirty="0">
                <a:solidFill>
                  <a:srgbClr val="5A595B"/>
                </a:solidFill>
              </a:rPr>
              <a:t>Item Review: </a:t>
            </a:r>
            <a:r>
              <a:rPr lang="en" sz="1400" dirty="0" smtClean="0">
                <a:solidFill>
                  <a:srgbClr val="5A595B"/>
                </a:solidFill>
              </a:rPr>
              <a:t>Operational Items and Test </a:t>
            </a:r>
            <a:r>
              <a:rPr lang="en" sz="1400" dirty="0">
                <a:solidFill>
                  <a:srgbClr val="5A595B"/>
                </a:solidFill>
              </a:rPr>
              <a:t>Forms</a:t>
            </a:r>
          </a:p>
          <a:p>
            <a:pPr marL="182880" lvl="0" indent="-14224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A299"/>
              </a:buClr>
              <a:buSzPct val="100000"/>
              <a:buFont typeface="Roboto"/>
              <a:buChar char="•"/>
            </a:pPr>
            <a:r>
              <a:rPr lang="en" sz="1400" dirty="0">
                <a:solidFill>
                  <a:srgbClr val="5A595B"/>
                </a:solidFill>
              </a:rPr>
              <a:t>Generalizability (Document) Review: Blueprints, </a:t>
            </a:r>
            <a:r>
              <a:rPr lang="en" sz="1400" dirty="0" smtClean="0">
                <a:solidFill>
                  <a:srgbClr val="5A595B"/>
                </a:solidFill>
              </a:rPr>
              <a:t>Assessment Frameworks</a:t>
            </a:r>
            <a:r>
              <a:rPr lang="en" sz="1400" dirty="0">
                <a:solidFill>
                  <a:srgbClr val="5A595B"/>
                </a:solidFill>
              </a:rPr>
              <a:t>, etc. (subset of item reviewers)</a:t>
            </a:r>
          </a:p>
          <a:p>
            <a:pPr lvl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A299"/>
              </a:buClr>
              <a:buSzPct val="25000"/>
              <a:buFont typeface="Arial"/>
              <a:buNone/>
            </a:pPr>
            <a:r>
              <a:rPr lang="en" sz="1400" b="1" dirty="0" smtClean="0">
                <a:solidFill>
                  <a:srgbClr val="5A595B"/>
                </a:solidFill>
              </a:rPr>
              <a:t>Phase </a:t>
            </a:r>
            <a:r>
              <a:rPr lang="en" sz="1400" b="1" dirty="0">
                <a:solidFill>
                  <a:srgbClr val="5A595B"/>
                </a:solidFill>
              </a:rPr>
              <a:t>2 </a:t>
            </a:r>
          </a:p>
          <a:p>
            <a:pPr marL="182880" lvl="0" indent="-14224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A299"/>
              </a:buClr>
              <a:buSzPct val="100000"/>
              <a:buFont typeface="Roboto"/>
              <a:buChar char="•"/>
            </a:pPr>
            <a:r>
              <a:rPr lang="en" sz="1400" dirty="0">
                <a:solidFill>
                  <a:srgbClr val="5A595B"/>
                </a:solidFill>
              </a:rPr>
              <a:t>Aggregation of Item Review and Generalizability Results and </a:t>
            </a:r>
            <a:r>
              <a:rPr lang="en" sz="1400" dirty="0" smtClean="0">
                <a:solidFill>
                  <a:srgbClr val="5A595B"/>
                </a:solidFill>
              </a:rPr>
              <a:t>Development </a:t>
            </a:r>
            <a:r>
              <a:rPr lang="en" sz="1400" dirty="0">
                <a:solidFill>
                  <a:srgbClr val="5A595B"/>
                </a:solidFill>
              </a:rPr>
              <a:t>of </a:t>
            </a:r>
            <a:r>
              <a:rPr lang="en" sz="1400" dirty="0" smtClean="0">
                <a:solidFill>
                  <a:srgbClr val="5A595B"/>
                </a:solidFill>
              </a:rPr>
              <a:t>Consensus/Summary Statements </a:t>
            </a:r>
            <a:endParaRPr lang="en" sz="1400" dirty="0">
              <a:solidFill>
                <a:srgbClr val="5A595B"/>
              </a:solidFill>
            </a:endParaRPr>
          </a:p>
          <a:p>
            <a:pPr lv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A299"/>
              </a:buClr>
              <a:buSzPct val="25000"/>
            </a:pPr>
            <a:r>
              <a:rPr lang="en-US" sz="1400" b="1" dirty="0">
                <a:solidFill>
                  <a:srgbClr val="5A595B"/>
                </a:solidFill>
              </a:rPr>
              <a:t>Phase </a:t>
            </a:r>
            <a:r>
              <a:rPr lang="en-US" sz="1400" b="1" dirty="0" smtClean="0">
                <a:solidFill>
                  <a:srgbClr val="5A595B"/>
                </a:solidFill>
              </a:rPr>
              <a:t>3 </a:t>
            </a:r>
            <a:endParaRPr lang="en-US" sz="1400" b="1" dirty="0">
              <a:solidFill>
                <a:srgbClr val="5A595B"/>
              </a:solidFill>
            </a:endParaRPr>
          </a:p>
          <a:p>
            <a:pPr marL="182880" lvl="0" indent="-14224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A299"/>
              </a:buClr>
              <a:buFont typeface="Roboto"/>
              <a:buChar char="•"/>
            </a:pPr>
            <a:r>
              <a:rPr lang="en-US" sz="1400" dirty="0" smtClean="0">
                <a:solidFill>
                  <a:srgbClr val="5A595B"/>
                </a:solidFill>
              </a:rPr>
              <a:t>Accessibility  “Light Touch” Review (joint review)</a:t>
            </a:r>
          </a:p>
          <a:p>
            <a:pPr marL="454025" lvl="1" indent="-141288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A299"/>
              </a:buClr>
              <a:buFont typeface="Roboto"/>
              <a:buChar char="•"/>
            </a:pPr>
            <a:r>
              <a:rPr lang="en" sz="1200" dirty="0">
                <a:solidFill>
                  <a:srgbClr val="5A595B"/>
                </a:solidFill>
              </a:rPr>
              <a:t>Generalizability (Document) Review: Accessibility and Assessment </a:t>
            </a:r>
            <a:r>
              <a:rPr lang="en" sz="1200" dirty="0" smtClean="0">
                <a:solidFill>
                  <a:srgbClr val="5A595B"/>
                </a:solidFill>
              </a:rPr>
              <a:t> Frameworks</a:t>
            </a:r>
            <a:r>
              <a:rPr lang="en" sz="1200" dirty="0">
                <a:solidFill>
                  <a:srgbClr val="5A595B"/>
                </a:solidFill>
              </a:rPr>
              <a:t>, etc.</a:t>
            </a:r>
            <a:endParaRPr lang="en" sz="1000" dirty="0">
              <a:solidFill>
                <a:srgbClr val="5A595B"/>
              </a:solidFill>
            </a:endParaRPr>
          </a:p>
          <a:p>
            <a:pPr marL="454025" lvl="1" indent="-141288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A299"/>
              </a:buClr>
              <a:buFont typeface="Roboto"/>
              <a:buChar char="•"/>
            </a:pPr>
            <a:r>
              <a:rPr lang="en" sz="1200" dirty="0" smtClean="0">
                <a:solidFill>
                  <a:srgbClr val="5A595B"/>
                </a:solidFill>
              </a:rPr>
              <a:t>Exemplar Review</a:t>
            </a:r>
            <a:r>
              <a:rPr lang="en" sz="1200" dirty="0">
                <a:solidFill>
                  <a:srgbClr val="5A595B"/>
                </a:solidFill>
              </a:rPr>
              <a:t>: </a:t>
            </a:r>
            <a:r>
              <a:rPr lang="en" sz="1200" dirty="0" smtClean="0">
                <a:solidFill>
                  <a:srgbClr val="5A595B"/>
                </a:solidFill>
              </a:rPr>
              <a:t>Operational or Sample Items</a:t>
            </a:r>
            <a:endParaRPr lang="en" sz="1200" dirty="0">
              <a:solidFill>
                <a:srgbClr val="5A595B"/>
              </a:solidFill>
            </a:endParaRPr>
          </a:p>
          <a:p>
            <a:pPr lvl="0">
              <a:buClr>
                <a:srgbClr val="737373"/>
              </a:buClr>
            </a:pPr>
            <a:endParaRPr lang="en-US" dirty="0">
              <a:solidFill>
                <a:srgbClr val="737373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6</a:t>
            </a:fld>
            <a:endParaRPr lang="en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Review Panels and Design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71900" y="1919074"/>
            <a:ext cx="8222100" cy="3141501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82880" lvl="0" indent="-15922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3A299"/>
              </a:buClr>
              <a:buSzPct val="100000"/>
              <a:buFont typeface="Roboto"/>
              <a:buChar char="•"/>
            </a:pPr>
            <a:r>
              <a:rPr lang="en" sz="1250" dirty="0">
                <a:solidFill>
                  <a:srgbClr val="5A595B"/>
                </a:solidFill>
              </a:rPr>
              <a:t>We received </a:t>
            </a:r>
            <a:r>
              <a:rPr lang="en" sz="1250" b="1" dirty="0">
                <a:solidFill>
                  <a:srgbClr val="000000"/>
                </a:solidFill>
              </a:rPr>
              <a:t>over 200 reviewer recommendations</a:t>
            </a:r>
            <a:r>
              <a:rPr lang="en" sz="1250" dirty="0">
                <a:solidFill>
                  <a:srgbClr val="5A595B"/>
                </a:solidFill>
              </a:rPr>
              <a:t> from various assessment and content experts and organizations, as well as each of the four participating assessment </a:t>
            </a:r>
            <a:r>
              <a:rPr lang="en" sz="1250" dirty="0" smtClean="0">
                <a:solidFill>
                  <a:srgbClr val="5A595B"/>
                </a:solidFill>
              </a:rPr>
              <a:t>programs</a:t>
            </a:r>
            <a:endParaRPr lang="en" sz="1250" dirty="0">
              <a:solidFill>
                <a:srgbClr val="5A595B"/>
              </a:solidFill>
            </a:endParaRPr>
          </a:p>
          <a:p>
            <a:pPr marL="182880" lvl="0" indent="-182880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93A299"/>
              </a:buClr>
              <a:buSzPct val="131041"/>
              <a:buFont typeface="Arial"/>
              <a:buNone/>
            </a:pPr>
            <a:endParaRPr sz="1250" dirty="0">
              <a:solidFill>
                <a:srgbClr val="5A595B"/>
              </a:solidFill>
            </a:endParaRPr>
          </a:p>
          <a:p>
            <a:pPr marL="182880" lvl="0" indent="-159226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93A299"/>
              </a:buClr>
              <a:buSzPct val="100000"/>
              <a:buFont typeface="Roboto"/>
              <a:buChar char="•"/>
            </a:pPr>
            <a:r>
              <a:rPr lang="en" sz="1250" dirty="0">
                <a:solidFill>
                  <a:srgbClr val="5A595B"/>
                </a:solidFill>
              </a:rPr>
              <a:t>In vetting applicants, we prioritized extensive content and/or assessment expertise, deep familiarity with the CCSS, and prior experience with alignment studies. Not eligible: employees of test programs or writers of the standards </a:t>
            </a:r>
          </a:p>
          <a:p>
            <a:pPr marL="182880" lvl="0" indent="-182880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93A299"/>
              </a:buClr>
              <a:buSzPct val="131041"/>
              <a:buFont typeface="Arial"/>
              <a:buNone/>
            </a:pPr>
            <a:endParaRPr sz="1250" dirty="0">
              <a:solidFill>
                <a:srgbClr val="5A595B"/>
              </a:solidFill>
            </a:endParaRPr>
          </a:p>
          <a:p>
            <a:pPr marL="182880" lvl="0" indent="-159226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93A299"/>
              </a:buClr>
              <a:buSzPct val="100000"/>
              <a:buFont typeface="Roboto"/>
              <a:buChar char="•"/>
            </a:pPr>
            <a:r>
              <a:rPr lang="en" sz="1250" dirty="0" smtClean="0">
                <a:solidFill>
                  <a:srgbClr val="5A595B"/>
                </a:solidFill>
              </a:rPr>
              <a:t>Review </a:t>
            </a:r>
            <a:r>
              <a:rPr lang="en" sz="1250" dirty="0">
                <a:solidFill>
                  <a:srgbClr val="5A595B"/>
                </a:solidFill>
              </a:rPr>
              <a:t>panels were comprised of classroom educators, content experts, and experts in </a:t>
            </a:r>
            <a:r>
              <a:rPr lang="en" sz="1250" dirty="0" smtClean="0">
                <a:solidFill>
                  <a:srgbClr val="5A595B"/>
                </a:solidFill>
              </a:rPr>
              <a:t>assessment and accessibility</a:t>
            </a:r>
            <a:endParaRPr lang="en" sz="1250" dirty="0">
              <a:solidFill>
                <a:srgbClr val="5A595B"/>
              </a:solidFill>
            </a:endParaRPr>
          </a:p>
          <a:p>
            <a:pPr marL="454025" lvl="0" indent="-182563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93A299"/>
              </a:buClr>
              <a:buSzPct val="131041"/>
              <a:buFont typeface="Arial" panose="020B0604020202020204" pitchFamily="34" charset="0"/>
              <a:buChar char="•"/>
            </a:pPr>
            <a:r>
              <a:rPr lang="en-US" sz="1250" dirty="0" smtClean="0">
                <a:solidFill>
                  <a:srgbClr val="5A595B"/>
                </a:solidFill>
              </a:rPr>
              <a:t>Fordham</a:t>
            </a:r>
            <a:r>
              <a:rPr lang="en" sz="1250" dirty="0">
                <a:solidFill>
                  <a:srgbClr val="5A595B"/>
                </a:solidFill>
              </a:rPr>
              <a:t> included at least one reviewer recommended by each participating program on each </a:t>
            </a:r>
            <a:r>
              <a:rPr lang="en" sz="1250" dirty="0" smtClean="0">
                <a:solidFill>
                  <a:srgbClr val="5A595B"/>
                </a:solidFill>
              </a:rPr>
              <a:t>panel</a:t>
            </a:r>
          </a:p>
          <a:p>
            <a:pPr marL="271462" lv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93A299"/>
              </a:buClr>
              <a:buSzPct val="131041"/>
            </a:pPr>
            <a:endParaRPr sz="1250" dirty="0">
              <a:solidFill>
                <a:srgbClr val="5A595B"/>
              </a:solidFill>
            </a:endParaRPr>
          </a:p>
          <a:p>
            <a:pPr marL="182880" lvl="0" indent="-159226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93A299"/>
              </a:buClr>
              <a:buFont typeface="Roboto"/>
              <a:buChar char="•"/>
            </a:pPr>
            <a:r>
              <a:rPr lang="en" sz="1250" b="1" dirty="0">
                <a:solidFill>
                  <a:srgbClr val="000000"/>
                </a:solidFill>
              </a:rPr>
              <a:t>Seven test forms were reviewed per grade level and content area</a:t>
            </a:r>
            <a:r>
              <a:rPr lang="en" sz="1250" dirty="0">
                <a:solidFill>
                  <a:srgbClr val="5A595B"/>
                </a:solidFill>
              </a:rPr>
              <a:t> (2 forms each for ACT Aspire, </a:t>
            </a:r>
            <a:r>
              <a:rPr lang="en" sz="1250" dirty="0" smtClean="0">
                <a:solidFill>
                  <a:srgbClr val="5A595B"/>
                </a:solidFill>
              </a:rPr>
              <a:t>PARCC, and Smarter Balanced and </a:t>
            </a:r>
            <a:r>
              <a:rPr lang="en" sz="1250" dirty="0">
                <a:solidFill>
                  <a:srgbClr val="5A595B"/>
                </a:solidFill>
              </a:rPr>
              <a:t>1 form for MCAS</a:t>
            </a:r>
            <a:r>
              <a:rPr lang="en" sz="1250" dirty="0" smtClean="0">
                <a:solidFill>
                  <a:srgbClr val="5A595B"/>
                </a:solidFill>
              </a:rPr>
              <a:t>)</a:t>
            </a:r>
          </a:p>
          <a:p>
            <a:pPr marL="454025" lvl="0" indent="-158750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93A299"/>
              </a:buClr>
              <a:buSzPct val="100000"/>
              <a:buFont typeface="Roboto"/>
              <a:buChar char="•"/>
            </a:pPr>
            <a:r>
              <a:rPr lang="en" sz="1250" dirty="0" smtClean="0">
                <a:solidFill>
                  <a:srgbClr val="5A595B"/>
                </a:solidFill>
              </a:rPr>
              <a:t>Fordham randomly </a:t>
            </a:r>
            <a:r>
              <a:rPr lang="en" sz="1250" dirty="0">
                <a:solidFill>
                  <a:srgbClr val="5A595B"/>
                </a:solidFill>
              </a:rPr>
              <a:t>assigned </a:t>
            </a:r>
            <a:r>
              <a:rPr lang="en" sz="1250" dirty="0" smtClean="0">
                <a:solidFill>
                  <a:srgbClr val="5A595B"/>
                </a:solidFill>
              </a:rPr>
              <a:t>reviewers to </a:t>
            </a:r>
            <a:r>
              <a:rPr lang="en" sz="1250" dirty="0">
                <a:solidFill>
                  <a:srgbClr val="5A595B"/>
                </a:solidFill>
              </a:rPr>
              <a:t>forms using a “jigsaw” approach across testing </a:t>
            </a:r>
            <a:r>
              <a:rPr lang="en" sz="1250" dirty="0" smtClean="0">
                <a:solidFill>
                  <a:srgbClr val="5A595B"/>
                </a:solidFill>
              </a:rPr>
              <a:t>programs</a:t>
            </a:r>
          </a:p>
          <a:p>
            <a:pPr marL="454025" lvl="0" indent="-158750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93A299"/>
              </a:buClr>
              <a:buSzPct val="100000"/>
              <a:buFont typeface="Roboto"/>
              <a:buChar char="•"/>
            </a:pPr>
            <a:r>
              <a:rPr lang="en" sz="1250" dirty="0" smtClean="0">
                <a:solidFill>
                  <a:srgbClr val="5A595B"/>
                </a:solidFill>
              </a:rPr>
              <a:t>HumRRO randomly assigned reviewers to programs</a:t>
            </a:r>
            <a:endParaRPr lang="en" sz="1250" dirty="0">
              <a:solidFill>
                <a:srgbClr val="5A595B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7</a:t>
            </a:fld>
            <a:endParaRPr lang="en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Council of Chief State School Officers (CCSSO) Criteria Evaluated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4294967295"/>
          </p:nvPr>
        </p:nvSpPr>
        <p:spPr>
          <a:xfrm>
            <a:off x="289650" y="774825"/>
            <a:ext cx="4606500" cy="436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000000"/>
                </a:solidFill>
              </a:rPr>
              <a:t>A. Meet Overall Assessment Goals and Ensure Technical Quality </a:t>
            </a:r>
          </a:p>
          <a:p>
            <a:pPr marL="461963" lvl="0" indent="-461963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A595B"/>
                </a:solidFill>
              </a:rPr>
              <a:t>     </a:t>
            </a:r>
            <a:r>
              <a:rPr lang="en" sz="1200" dirty="0">
                <a:solidFill>
                  <a:schemeClr val="accent2"/>
                </a:solidFill>
              </a:rPr>
              <a:t>A.5 Providing accessibility to all students, including </a:t>
            </a:r>
            <a:br>
              <a:rPr lang="en" sz="1200" dirty="0">
                <a:solidFill>
                  <a:schemeClr val="accent2"/>
                </a:solidFill>
              </a:rPr>
            </a:br>
            <a:r>
              <a:rPr lang="en" sz="1200" dirty="0" smtClean="0">
                <a:solidFill>
                  <a:schemeClr val="accent2"/>
                </a:solidFill>
              </a:rPr>
              <a:t>English </a:t>
            </a:r>
            <a:r>
              <a:rPr lang="en" sz="1200" dirty="0">
                <a:solidFill>
                  <a:schemeClr val="accent2"/>
                </a:solidFill>
              </a:rPr>
              <a:t>learners and students with disabilities</a:t>
            </a:r>
            <a:r>
              <a:rPr lang="en" sz="1200" dirty="0">
                <a:solidFill>
                  <a:srgbClr val="5A595B"/>
                </a:solidFill>
              </a:rPr>
              <a:t> </a:t>
            </a:r>
          </a:p>
          <a:p>
            <a:pPr marL="461963" lvl="0" indent="-461963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A595B"/>
                </a:solidFill>
              </a:rPr>
              <a:t>           </a:t>
            </a:r>
            <a:r>
              <a:rPr lang="en" sz="1200" dirty="0" smtClean="0">
                <a:solidFill>
                  <a:srgbClr val="5A595B"/>
                </a:solidFill>
              </a:rPr>
              <a:t>(</a:t>
            </a:r>
            <a:r>
              <a:rPr lang="en" sz="1200" i="1" dirty="0">
                <a:solidFill>
                  <a:srgbClr val="5A595B"/>
                </a:solidFill>
              </a:rPr>
              <a:t>HumRRO  report only</a:t>
            </a:r>
            <a:r>
              <a:rPr lang="en" sz="1200" dirty="0">
                <a:solidFill>
                  <a:srgbClr val="5A595B"/>
                </a:solidFill>
              </a:rPr>
              <a:t>)</a:t>
            </a:r>
          </a:p>
          <a:p>
            <a:pPr lvl="0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200" dirty="0">
              <a:solidFill>
                <a:srgbClr val="5A595B"/>
              </a:solidFill>
            </a:endParaRPr>
          </a:p>
          <a:p>
            <a:pPr lvl="0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000000"/>
                </a:solidFill>
              </a:rPr>
              <a:t>B. Align to Standards – English Language Arts/Literacy </a:t>
            </a:r>
          </a:p>
          <a:p>
            <a:pPr lvl="0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A595B"/>
                </a:solidFill>
              </a:rPr>
              <a:t>     </a:t>
            </a:r>
            <a:r>
              <a:rPr lang="en" sz="1200" dirty="0">
                <a:solidFill>
                  <a:srgbClr val="4A86E8"/>
                </a:solidFill>
              </a:rPr>
              <a:t>B.1 Assessing student reading and writing achievement </a:t>
            </a:r>
            <a:br>
              <a:rPr lang="en" sz="1200" dirty="0">
                <a:solidFill>
                  <a:srgbClr val="4A86E8"/>
                </a:solidFill>
              </a:rPr>
            </a:br>
            <a:r>
              <a:rPr lang="en" sz="1200" dirty="0" smtClean="0">
                <a:solidFill>
                  <a:srgbClr val="4A86E8"/>
                </a:solidFill>
              </a:rPr>
              <a:t>           in </a:t>
            </a:r>
            <a:r>
              <a:rPr lang="en" sz="1200" dirty="0">
                <a:solidFill>
                  <a:srgbClr val="4A86E8"/>
                </a:solidFill>
              </a:rPr>
              <a:t>both ELA and literacy </a:t>
            </a:r>
          </a:p>
          <a:p>
            <a:pPr lvl="0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4A86E8"/>
                </a:solidFill>
              </a:rPr>
              <a:t>     B.2 Focusing on complexity of texts </a:t>
            </a:r>
          </a:p>
          <a:p>
            <a:pPr lvl="0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A595B"/>
                </a:solidFill>
              </a:rPr>
              <a:t>    </a:t>
            </a:r>
            <a:r>
              <a:rPr lang="en" sz="1200" dirty="0">
                <a:solidFill>
                  <a:srgbClr val="FF9900"/>
                </a:solidFill>
              </a:rPr>
              <a:t> B.3 Requiring students to read closely and use evidence </a:t>
            </a:r>
            <a:br>
              <a:rPr lang="en" sz="1200" dirty="0">
                <a:solidFill>
                  <a:srgbClr val="FF9900"/>
                </a:solidFill>
              </a:rPr>
            </a:br>
            <a:r>
              <a:rPr lang="en" sz="1200" dirty="0" smtClean="0">
                <a:solidFill>
                  <a:srgbClr val="FF9900"/>
                </a:solidFill>
              </a:rPr>
              <a:t>            from </a:t>
            </a:r>
            <a:r>
              <a:rPr lang="en" sz="1200" dirty="0">
                <a:solidFill>
                  <a:srgbClr val="FF9900"/>
                </a:solidFill>
              </a:rPr>
              <a:t>texts </a:t>
            </a:r>
          </a:p>
          <a:p>
            <a:pPr lvl="0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A595B"/>
                </a:solidFill>
              </a:rPr>
              <a:t>     </a:t>
            </a:r>
            <a:r>
              <a:rPr lang="en" sz="1200" dirty="0">
                <a:solidFill>
                  <a:srgbClr val="4A86E8"/>
                </a:solidFill>
              </a:rPr>
              <a:t>B.4 Requiring a range of cognitive demand</a:t>
            </a:r>
            <a:r>
              <a:rPr lang="en" sz="1200" dirty="0">
                <a:solidFill>
                  <a:srgbClr val="5A595B"/>
                </a:solidFill>
              </a:rPr>
              <a:t> </a:t>
            </a:r>
          </a:p>
          <a:p>
            <a:pPr lvl="0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A595B"/>
                </a:solidFill>
              </a:rPr>
              <a:t>     </a:t>
            </a:r>
            <a:r>
              <a:rPr lang="en" sz="1200" dirty="0">
                <a:solidFill>
                  <a:srgbClr val="FF9900"/>
                </a:solidFill>
              </a:rPr>
              <a:t>B.5 Assessing writing </a:t>
            </a:r>
          </a:p>
          <a:p>
            <a:pPr lvl="0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F9900"/>
                </a:solidFill>
              </a:rPr>
              <a:t>     B.6 Emphasizing vocabulary and language skills </a:t>
            </a:r>
          </a:p>
          <a:p>
            <a:pPr lvl="0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F9900"/>
                </a:solidFill>
              </a:rPr>
              <a:t>     B.7 Assessing research and inquiry </a:t>
            </a:r>
          </a:p>
          <a:p>
            <a:pPr marL="0" lvl="0" indent="0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A595B"/>
                </a:solidFill>
              </a:rPr>
              <a:t>     B.8 Assessing speaking and listening </a:t>
            </a:r>
            <a:br>
              <a:rPr lang="en" sz="1200" dirty="0">
                <a:solidFill>
                  <a:srgbClr val="5A595B"/>
                </a:solidFill>
              </a:rPr>
            </a:br>
            <a:r>
              <a:rPr lang="en" sz="1200" dirty="0" smtClean="0">
                <a:solidFill>
                  <a:srgbClr val="5A595B"/>
                </a:solidFill>
              </a:rPr>
              <a:t>           </a:t>
            </a:r>
            <a:r>
              <a:rPr lang="en" sz="1200" i="1" dirty="0" smtClean="0">
                <a:solidFill>
                  <a:srgbClr val="5A595B"/>
                </a:solidFill>
              </a:rPr>
              <a:t>(</a:t>
            </a:r>
            <a:r>
              <a:rPr lang="en" sz="1200" i="1" dirty="0">
                <a:solidFill>
                  <a:srgbClr val="5A595B"/>
                </a:solidFill>
              </a:rPr>
              <a:t>measured but not counted)</a:t>
            </a:r>
          </a:p>
          <a:p>
            <a:pPr lvl="0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A595B"/>
                </a:solidFill>
              </a:rPr>
              <a:t>    </a:t>
            </a:r>
            <a:r>
              <a:rPr lang="en" sz="1200" dirty="0">
                <a:solidFill>
                  <a:srgbClr val="4A86E8"/>
                </a:solidFill>
              </a:rPr>
              <a:t> B.9 Ensuring high-quality items and a variety of item </a:t>
            </a:r>
            <a:br>
              <a:rPr lang="en" sz="1200" dirty="0">
                <a:solidFill>
                  <a:srgbClr val="4A86E8"/>
                </a:solidFill>
              </a:rPr>
            </a:br>
            <a:r>
              <a:rPr lang="en" sz="1200" dirty="0">
                <a:solidFill>
                  <a:srgbClr val="4A86E8"/>
                </a:solidFill>
              </a:rPr>
              <a:t> </a:t>
            </a:r>
            <a:r>
              <a:rPr lang="en" sz="1200" dirty="0" smtClean="0">
                <a:solidFill>
                  <a:srgbClr val="4A86E8"/>
                </a:solidFill>
              </a:rPr>
              <a:t>           </a:t>
            </a:r>
            <a:r>
              <a:rPr lang="en" sz="1200" dirty="0">
                <a:solidFill>
                  <a:srgbClr val="4A86E8"/>
                </a:solidFill>
              </a:rPr>
              <a:t>types 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4975750" y="735025"/>
            <a:ext cx="4025399" cy="274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80000"/>
              </a:lnSpc>
              <a:spcBef>
                <a:spcPts val="300"/>
              </a:spcBef>
              <a:buNone/>
            </a:pPr>
            <a:r>
              <a:rPr lang="en" sz="1200" b="1" dirty="0">
                <a:latin typeface="Roboto"/>
                <a:ea typeface="Roboto"/>
                <a:cs typeface="Roboto"/>
                <a:sym typeface="Roboto"/>
              </a:rPr>
              <a:t>C. Align to Standards – Mathematics</a:t>
            </a: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lvl="0" rtl="0">
              <a:lnSpc>
                <a:spcPct val="80000"/>
              </a:lnSpc>
              <a:spcBef>
                <a:spcPts val="300"/>
              </a:spcBef>
              <a:buNone/>
            </a:pPr>
            <a:r>
              <a:rPr lang="en" sz="1200" dirty="0">
                <a:solidFill>
                  <a:srgbClr val="5A595B"/>
                </a:solidFill>
                <a:latin typeface="Roboto"/>
                <a:ea typeface="Roboto"/>
                <a:cs typeface="Roboto"/>
                <a:sym typeface="Roboto"/>
              </a:rPr>
              <a:t>     </a:t>
            </a:r>
            <a:r>
              <a:rPr lang="en" sz="1200" dirty="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C.1 Focusing strongly on the content most needed for </a:t>
            </a:r>
            <a:br>
              <a:rPr lang="en" sz="1200" dirty="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 dirty="0" smtClean="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            success </a:t>
            </a:r>
            <a:r>
              <a:rPr lang="en" sz="1200" dirty="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in later mathematics </a:t>
            </a:r>
          </a:p>
          <a:p>
            <a:pPr lvl="0" rtl="0">
              <a:lnSpc>
                <a:spcPct val="80000"/>
              </a:lnSpc>
              <a:spcBef>
                <a:spcPts val="300"/>
              </a:spcBef>
              <a:buNone/>
            </a:pPr>
            <a:r>
              <a:rPr lang="en" sz="1200" dirty="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     C.2 Assessing a balance of concepts, procedures, </a:t>
            </a:r>
            <a:r>
              <a:rPr lang="en" sz="1200" dirty="0" smtClean="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" sz="1200" dirty="0" smtClean="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 dirty="0" smtClean="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            and applications </a:t>
            </a:r>
            <a:endParaRPr lang="en" sz="1200" dirty="0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80000"/>
              </a:lnSpc>
              <a:spcBef>
                <a:spcPts val="300"/>
              </a:spcBef>
              <a:buNone/>
            </a:pPr>
            <a:r>
              <a:rPr lang="en" sz="1200" dirty="0">
                <a:solidFill>
                  <a:srgbClr val="5A595B"/>
                </a:solidFill>
                <a:latin typeface="Roboto"/>
                <a:ea typeface="Roboto"/>
                <a:cs typeface="Roboto"/>
                <a:sym typeface="Roboto"/>
              </a:rPr>
              <a:t>     </a:t>
            </a:r>
            <a:r>
              <a:rPr lang="en" sz="1200" dirty="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C.3 Connecting practice to content </a:t>
            </a:r>
          </a:p>
          <a:p>
            <a:pPr lvl="0" rtl="0">
              <a:lnSpc>
                <a:spcPct val="80000"/>
              </a:lnSpc>
              <a:spcBef>
                <a:spcPts val="300"/>
              </a:spcBef>
              <a:buNone/>
            </a:pPr>
            <a:r>
              <a:rPr lang="en" sz="1200" dirty="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     C.4 Requiring a range of cognitive demand </a:t>
            </a:r>
          </a:p>
          <a:p>
            <a:pPr lvl="0" rtl="0">
              <a:lnSpc>
                <a:spcPct val="80000"/>
              </a:lnSpc>
              <a:spcBef>
                <a:spcPts val="300"/>
              </a:spcBef>
              <a:buNone/>
            </a:pPr>
            <a:r>
              <a:rPr lang="en" sz="1200" dirty="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     C.5 Ensuring high-quality items and a variety of item </a:t>
            </a:r>
            <a:br>
              <a:rPr lang="en" sz="1200" dirty="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 dirty="0" smtClean="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            </a:t>
            </a:r>
            <a:r>
              <a:rPr lang="en" sz="1200" dirty="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types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 b="1" dirty="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5040700" y="2856400"/>
            <a:ext cx="3960299" cy="8046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Content criteria: </a:t>
            </a:r>
            <a:r>
              <a:rPr lang="en" sz="1200" dirty="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Orange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Depth criteria: </a:t>
            </a:r>
            <a:r>
              <a:rPr lang="en" sz="1200" dirty="0" smtClean="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Blue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dirty="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Accessibility:</a:t>
            </a:r>
            <a:r>
              <a:rPr lang="en" sz="1200" dirty="0" smtClean="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200" dirty="0" smtClean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Green</a:t>
            </a:r>
            <a:endParaRPr lang="en" sz="1200" dirty="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8</a:t>
            </a:fld>
            <a:endParaRPr lang="en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Key Study Questions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71900" y="1919074"/>
            <a:ext cx="8222100" cy="312028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A595B"/>
              </a:buClr>
              <a:buSzPct val="100000"/>
              <a:buAutoNum type="arabicPeriod"/>
            </a:pPr>
            <a:r>
              <a:rPr lang="en" sz="1400" dirty="0">
                <a:solidFill>
                  <a:srgbClr val="5A595B"/>
                </a:solidFill>
                <a:ea typeface="Arial"/>
                <a:cs typeface="Arial"/>
                <a:sym typeface="Arial"/>
              </a:rPr>
              <a:t>Do the assessments place strong emphasis on the most important content for college and career readiness (CCR) as called for by the Common Core State Standards and other CCR standards?</a:t>
            </a:r>
            <a:r>
              <a:rPr lang="en" sz="1400" b="1" dirty="0">
                <a:solidFill>
                  <a:srgbClr val="5A595B"/>
                </a:solidFill>
                <a:ea typeface="Arial"/>
                <a:cs typeface="Arial"/>
                <a:sym typeface="Arial"/>
              </a:rPr>
              <a:t> </a:t>
            </a:r>
            <a:r>
              <a:rPr lang="en" sz="14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(Content) </a:t>
            </a:r>
            <a:endParaRPr lang="en" sz="14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A595B"/>
              </a:buClr>
              <a:buSzPct val="100000"/>
              <a:buAutoNum type="arabicPeriod"/>
            </a:pPr>
            <a:r>
              <a:rPr lang="en" sz="1400" dirty="0">
                <a:solidFill>
                  <a:srgbClr val="5A595B"/>
                </a:solidFill>
                <a:ea typeface="Arial"/>
                <a:cs typeface="Arial"/>
                <a:sym typeface="Arial"/>
              </a:rPr>
              <a:t>Do they require all students to demonstrate the range of thinking skills, including higher-order skills, called for by those standards? </a:t>
            </a:r>
            <a:r>
              <a:rPr lang="en" sz="14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(Depth) </a:t>
            </a:r>
            <a:endParaRPr lang="en" sz="14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A595B"/>
              </a:buClr>
              <a:buSzPct val="100000"/>
              <a:buAutoNum type="arabicPeriod"/>
            </a:pPr>
            <a:r>
              <a:rPr lang="en" sz="1400" dirty="0">
                <a:solidFill>
                  <a:srgbClr val="5A595B"/>
                </a:solidFill>
                <a:ea typeface="Arial"/>
                <a:cs typeface="Arial"/>
                <a:sym typeface="Arial"/>
              </a:rPr>
              <a:t>What are the overall strengths and weaknesses of each assessment relative to the examined criteria for ELA/Literacy and mathematics? </a:t>
            </a:r>
            <a:r>
              <a:rPr lang="en" sz="14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(Overall Strengths and Weaknesses) </a:t>
            </a:r>
            <a:endParaRPr lang="en" sz="1400" b="1" dirty="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457200" indent="-317500">
              <a:buClr>
                <a:srgbClr val="5A595B"/>
              </a:buClr>
              <a:buFont typeface="Roboto"/>
              <a:buAutoNum type="arabicPeriod"/>
            </a:pPr>
            <a:r>
              <a:rPr lang="en-US" sz="1400" dirty="0"/>
              <a:t>Are the assessments accessible to all students, including English learners (ELs) and students with disabilities (SWDs</a:t>
            </a:r>
            <a:r>
              <a:rPr lang="en-US" sz="1400" dirty="0" smtClean="0"/>
              <a:t>)? </a:t>
            </a:r>
            <a:r>
              <a:rPr lang="en-US" sz="1400" dirty="0" smtClean="0">
                <a:solidFill>
                  <a:schemeClr val="bg2"/>
                </a:solidFill>
              </a:rPr>
              <a:t>(</a:t>
            </a:r>
            <a:r>
              <a:rPr lang="en-US" sz="1400" b="1" dirty="0" smtClean="0">
                <a:solidFill>
                  <a:schemeClr val="bg2"/>
                </a:solidFill>
              </a:rPr>
              <a:t>Accessibility)</a:t>
            </a:r>
            <a:endParaRPr lang="en-US" sz="1400" b="1" dirty="0">
              <a:solidFill>
                <a:schemeClr val="bg2"/>
              </a:solidFill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A595B"/>
              </a:buClr>
              <a:buSzPct val="100000"/>
              <a:buAutoNum type="arabicPeriod"/>
            </a:pPr>
            <a:endParaRPr lang="en" sz="1400" b="1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endParaRPr sz="1400" dirty="0">
              <a:solidFill>
                <a:srgbClr val="5A595B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9</a:t>
            </a:fld>
            <a:endParaRPr lang="en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1620</Words>
  <Application>Microsoft Macintosh PowerPoint</Application>
  <PresentationFormat>On-screen Show (16:9)</PresentationFormat>
  <Paragraphs>311</Paragraphs>
  <Slides>31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material</vt:lpstr>
      <vt:lpstr>Document</vt:lpstr>
      <vt:lpstr>Image</vt:lpstr>
      <vt:lpstr>Evaluating the Content and Quality of Next Generation Assessments</vt:lpstr>
      <vt:lpstr>The Fordham Team</vt:lpstr>
      <vt:lpstr>The HumRRO Team</vt:lpstr>
      <vt:lpstr> Project Partners</vt:lpstr>
      <vt:lpstr>Study Overview</vt:lpstr>
      <vt:lpstr>Study Components </vt:lpstr>
      <vt:lpstr>Review Panels and Design</vt:lpstr>
      <vt:lpstr>Council of Chief State School Officers (CCSSO) Criteria Evaluated</vt:lpstr>
      <vt:lpstr>Key Study Questions</vt:lpstr>
      <vt:lpstr>Rating Labels</vt:lpstr>
      <vt:lpstr>PowerPoint Presentation</vt:lpstr>
      <vt:lpstr>Overall Content and Depth Ratings for Grades 5 and 8 ELA/Literacy and Mathematics</vt:lpstr>
      <vt:lpstr>Overall Content and Depth Ratings for High School ELA/Literacy and Mathematics</vt:lpstr>
      <vt:lpstr>  ELA/Literacy Content  Ratings Summary: Grades 5/8</vt:lpstr>
      <vt:lpstr>PowerPoint Presentation</vt:lpstr>
      <vt:lpstr> ELA/Literacy  Depth Ratings Summary: Grades 5/8</vt:lpstr>
      <vt:lpstr>PowerPoint Presentation</vt:lpstr>
      <vt:lpstr>PowerPoint Presentation</vt:lpstr>
      <vt:lpstr>Mathematics Content Ratings  Summary; Grades 5/8</vt:lpstr>
      <vt:lpstr>PowerPoint Presentation</vt:lpstr>
      <vt:lpstr>Mathematics Depth Ratings Summary: Grades 5/8</vt:lpstr>
      <vt:lpstr>PowerPoint Presentation</vt:lpstr>
      <vt:lpstr>PowerPoint Presentation</vt:lpstr>
      <vt:lpstr>PARCC Program Strengths and Areas for Improvement: Grades 5/8</vt:lpstr>
      <vt:lpstr>Smarter Balanced Program Strengths and Areas for Improvement: Grades 5/8</vt:lpstr>
      <vt:lpstr>ACT Aspire Program Strengths and Areas for Improvement: HS ELA/Literacy</vt:lpstr>
      <vt:lpstr>MCAS Program Strengths and Areas for Improvement: HS Mathematics</vt:lpstr>
      <vt:lpstr>Accessibility Summary</vt:lpstr>
      <vt:lpstr>Recommendations</vt:lpstr>
      <vt:lpstr>Closing  Thoughts</vt:lpstr>
      <vt:lpstr>Thank you for your time. Questions? anorthern@edexcellence.net sschultz@humrro.org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the Content and Quality of Next Generation Assessments</dc:title>
  <dc:creator>Amber Winkler</dc:creator>
  <cp:lastModifiedBy>Joe Portnoy</cp:lastModifiedBy>
  <cp:revision>79</cp:revision>
  <cp:lastPrinted>2016-02-09T15:33:45Z</cp:lastPrinted>
  <dcterms:created xsi:type="dcterms:W3CDTF">2016-02-09T22:48:56Z</dcterms:created>
  <dcterms:modified xsi:type="dcterms:W3CDTF">2016-02-10T18:43:00Z</dcterms:modified>
</cp:coreProperties>
</file>